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sldIdLst>
    <p:sldId id="258" r:id="rId2"/>
    <p:sldId id="279" r:id="rId3"/>
    <p:sldId id="257" r:id="rId4"/>
    <p:sldId id="336" r:id="rId5"/>
    <p:sldId id="321" r:id="rId6"/>
    <p:sldId id="284" r:id="rId7"/>
    <p:sldId id="263" r:id="rId8"/>
    <p:sldId id="343" r:id="rId9"/>
    <p:sldId id="342" r:id="rId10"/>
    <p:sldId id="278" r:id="rId11"/>
    <p:sldId id="337" r:id="rId12"/>
    <p:sldId id="275" r:id="rId13"/>
    <p:sldId id="316" r:id="rId14"/>
    <p:sldId id="338" r:id="rId15"/>
    <p:sldId id="331" r:id="rId16"/>
    <p:sldId id="330" r:id="rId17"/>
    <p:sldId id="334" r:id="rId18"/>
    <p:sldId id="335" r:id="rId19"/>
    <p:sldId id="305" r:id="rId20"/>
    <p:sldId id="345" r:id="rId21"/>
    <p:sldId id="344" r:id="rId22"/>
    <p:sldId id="339" r:id="rId23"/>
    <p:sldId id="306" r:id="rId24"/>
    <p:sldId id="307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24" r:id="rId33"/>
    <p:sldId id="327" r:id="rId34"/>
    <p:sldId id="325" r:id="rId35"/>
    <p:sldId id="326" r:id="rId36"/>
    <p:sldId id="282" r:id="rId37"/>
    <p:sldId id="34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5DFC0D-BED2-4B7B-B365-A9A233CAF625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Проектная работа</a:t>
            </a:r>
            <a:br>
              <a:rPr lang="ru-RU" dirty="0" smtClean="0"/>
            </a:br>
            <a:r>
              <a:rPr lang="ru-RU" dirty="0" smtClean="0"/>
              <a:t>«Хлеб-всему голова»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3643314"/>
            <a:ext cx="3958972" cy="133782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Автор работы: </a:t>
            </a:r>
          </a:p>
          <a:p>
            <a:r>
              <a:rPr lang="ru-RU" dirty="0" smtClean="0"/>
              <a:t>Николаева Валерия</a:t>
            </a:r>
          </a:p>
          <a:p>
            <a:r>
              <a:rPr lang="ru-RU" dirty="0" smtClean="0"/>
              <a:t>Руководитель: </a:t>
            </a:r>
          </a:p>
          <a:p>
            <a:r>
              <a:rPr lang="ru-RU" dirty="0" smtClean="0"/>
              <a:t>Ильчук Ирина Фёдоровна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47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4579336"/>
              </p:ext>
            </p:extLst>
          </p:nvPr>
        </p:nvGraphicFramePr>
        <p:xfrm>
          <a:off x="683568" y="285728"/>
          <a:ext cx="7632848" cy="5952900"/>
        </p:xfrm>
        <a:graphic>
          <a:graphicData uri="http://schemas.openxmlformats.org/drawingml/2006/table">
            <a:tbl>
              <a:tblPr/>
              <a:tblGrid>
                <a:gridCol w="4968552"/>
                <a:gridCol w="2664296"/>
              </a:tblGrid>
              <a:tr h="27464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Анкета опрошенных </a:t>
                      </a: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(24 участника) 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3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Вопросы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Ответы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Вы  увидели  кусочек хлеба  на  полу  в школьной  столовой.  Ваши  действия: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А) пройдёте  мимо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Б) наступите  на  хлеб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В) поднимите  и  выбросите  в  контейнер  для  мусора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Г) скормите  птицам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Вы  идёте  по  школьному  двору. Ваши  товарищи  играют  хлебом, бросают  его  на  землю.  Ваши  действия: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А) сделаете  замечание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Б) пройдёте  мимо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В) присоединитесь  к  друзьям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Г) сообщите  взрослым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Что  такое  хлеб?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Еда-10; 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изделие из </a:t>
                      </a: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муки-6; 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изделие из </a:t>
                      </a: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теста-6;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жизненно-важный </a:t>
                      </a: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продукт-1;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всему голова - 1 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Какой хлеб вы предпочитаете?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Белый-10;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Серый-4;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Чёрный-3;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Пшеничный-3;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Любой-4</a:t>
                      </a:r>
                      <a:endParaRPr lang="ru-RU" sz="1200" b="0" dirty="0"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Печёте ли вы хлеб дома?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Arial Black" panose="020B0A04020102020204" pitchFamily="34" charset="0"/>
                          <a:ea typeface="Times New Roman"/>
                          <a:cs typeface="Times New Roman"/>
                        </a:rPr>
                        <a:t>Да-9; нет-11; иногда-4</a:t>
                      </a:r>
                    </a:p>
                  </a:txBody>
                  <a:tcPr marL="49082" marR="490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04088"/>
            <a:ext cx="6686568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33CC"/>
                </a:solidFill>
                <a:cs typeface="Times New Roman" pitchFamily="18" charset="0"/>
              </a:rPr>
              <a:t>Что такое хлеб?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Еда - </a:t>
            </a:r>
            <a:r>
              <a:rPr lang="ru-RU" dirty="0" smtClean="0"/>
              <a:t>42%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Изделие из муки (теста) - </a:t>
            </a:r>
            <a:r>
              <a:rPr lang="ru-RU" dirty="0" smtClean="0"/>
              <a:t>50%</a:t>
            </a:r>
          </a:p>
          <a:p>
            <a:endParaRPr lang="ru-RU" dirty="0" smtClean="0"/>
          </a:p>
          <a:p>
            <a:r>
              <a:rPr lang="ru-RU" b="1" dirty="0" smtClean="0"/>
              <a:t>Всему голова - </a:t>
            </a:r>
            <a:r>
              <a:rPr lang="ru-RU" dirty="0" smtClean="0"/>
              <a:t>4%</a:t>
            </a:r>
          </a:p>
          <a:p>
            <a:endParaRPr lang="ru-RU" dirty="0" smtClean="0"/>
          </a:p>
          <a:p>
            <a:r>
              <a:rPr lang="ru-RU" b="1" dirty="0" smtClean="0"/>
              <a:t>Жизненно важный продукт - </a:t>
            </a:r>
            <a:r>
              <a:rPr lang="ru-RU" dirty="0" smtClean="0"/>
              <a:t>4%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????????????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Как заставить ребят задуматься над своим отношением к хлебу?</a:t>
            </a:r>
          </a:p>
          <a:p>
            <a:pPr marL="0" indent="0">
              <a:buNone/>
            </a:pPr>
            <a:endParaRPr lang="ru-RU" sz="3600" b="1" dirty="0">
              <a:solidFill>
                <a:srgbClr val="FF0000"/>
              </a:solidFill>
            </a:endParaRPr>
          </a:p>
          <a:p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3" name="Picture 5" descr="C:\Users\home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79" y="3208971"/>
            <a:ext cx="5750759" cy="3220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4170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6900882" cy="1285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dirty="0" smtClean="0"/>
              <a:t>Посещение библиотеки </a:t>
            </a:r>
            <a:br>
              <a:rPr lang="ru-RU" sz="3600" b="1" dirty="0" smtClean="0"/>
            </a:br>
            <a:r>
              <a:rPr lang="ru-RU" sz="3600" b="1" dirty="0" smtClean="0"/>
              <a:t>в поисках информации</a:t>
            </a:r>
            <a:endParaRPr lang="ru-RU" sz="3600" b="1" dirty="0"/>
          </a:p>
        </p:txBody>
      </p:sp>
      <p:pic>
        <p:nvPicPr>
          <p:cNvPr id="1026" name="Picture 2" descr="F:\фото к проекту\20201027_1355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3434954" cy="4579938"/>
          </a:xfrm>
          <a:prstGeom prst="rect">
            <a:avLst/>
          </a:prstGeom>
          <a:noFill/>
        </p:spPr>
      </p:pic>
      <p:pic>
        <p:nvPicPr>
          <p:cNvPr id="7" name="Picture 4" descr="F:\фото к проекту\20201027_135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499" y="1571612"/>
            <a:ext cx="3644220" cy="4643470"/>
          </a:xfrm>
          <a:prstGeom prst="rect">
            <a:avLst/>
          </a:prstGeom>
          <a:noFill/>
        </p:spPr>
      </p:pic>
      <p:pic>
        <p:nvPicPr>
          <p:cNvPr id="13" name="Picture 3" descr="C:\настя\54976604_0649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1271566" cy="128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354359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43306" y="4643446"/>
            <a:ext cx="5043494" cy="17859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Хлеб – один из ключевых образов в мифологии, символ достатка, изобилия и материального благополучия.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5760" y="1142984"/>
            <a:ext cx="4134802" cy="52864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Слово «хлеб» придумали древние греки, а затем германцы переняли это слово в свой язык, на старонемецком это слово звучало как «</a:t>
            </a:r>
            <a:r>
              <a:rPr lang="ru-RU" dirty="0" err="1" smtClean="0">
                <a:solidFill>
                  <a:schemeClr val="tx1"/>
                </a:solidFill>
              </a:rPr>
              <a:t>хлайб</a:t>
            </a:r>
            <a:r>
              <a:rPr lang="ru-RU" dirty="0" smtClean="0">
                <a:solidFill>
                  <a:schemeClr val="tx1"/>
                </a:solidFill>
              </a:rPr>
              <a:t>». Это слово напоминает нам слово «хлеб».</a:t>
            </a:r>
          </a:p>
          <a:p>
            <a:endParaRPr lang="ru-RU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57166"/>
            <a:ext cx="367840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115196" cy="1428736"/>
          </a:xfrm>
        </p:spPr>
        <p:txBody>
          <a:bodyPr/>
          <a:lstStyle/>
          <a:p>
            <a:r>
              <a:rPr lang="ru-RU" dirty="0" smtClean="0"/>
              <a:t>Из словаря Ожегова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Хлеб – колосовые растения с мучнистыми зернами.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Пищевой продукт выпекаемый из муки.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Плоды, семена злаков, перемолотые в муку.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46" name="AutoShape 2" descr="https://upload.wikimedia.org/wikipedia/commons/thumb/b/b3/Various_grains.jpg/280px-Various_grain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home\Desktop\280px-Various_grai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143248"/>
            <a:ext cx="5094124" cy="3437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3" y="857232"/>
            <a:ext cx="3700458" cy="2071702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чего пекут хлеб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785787" y="4429132"/>
            <a:ext cx="3571899" cy="169703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Белый хлеб пекут из белой пшеничной муки, а чёрный получается из ржаной муки тёмно-серого цвета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Picture 2" descr="F:\фото к проекту\20201027_1401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16425" y="1676400"/>
            <a:ext cx="3429000" cy="4572000"/>
          </a:xfrm>
          <a:prstGeom prst="rect">
            <a:avLst/>
          </a:prstGeom>
          <a:noFill/>
        </p:spPr>
      </p:pic>
      <p:pic>
        <p:nvPicPr>
          <p:cNvPr id="3074" name="Picture 2" descr="F:\фото к проекту\20201027_140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4381498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704088"/>
            <a:ext cx="7329510" cy="1143000"/>
          </a:xfrm>
        </p:spPr>
        <p:txBody>
          <a:bodyPr/>
          <a:lstStyle/>
          <a:p>
            <a:r>
              <a:rPr lang="ru-RU" dirty="0" smtClean="0"/>
              <a:t>Пищевая ценность хлеба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5292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Калорийность хлеба на 100 г продукта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ржаной </a:t>
            </a:r>
            <a:r>
              <a:rPr lang="ru-RU" dirty="0" err="1" smtClean="0">
                <a:solidFill>
                  <a:schemeClr val="tx1"/>
                </a:solidFill>
              </a:rPr>
              <a:t>цельнозерновой</a:t>
            </a:r>
            <a:r>
              <a:rPr lang="ru-RU" dirty="0" smtClean="0">
                <a:solidFill>
                  <a:schemeClr val="tx1"/>
                </a:solidFill>
              </a:rPr>
              <a:t> – 196 ккал;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смешанный пшенично-ржаной – 226 ккал;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пшеничный – 248 ккал;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из муки грубого помола – 204 ккал;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пшеничные булочки – 237 ккал;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булки из непросеянной муки – 229 ккал.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04088"/>
            <a:ext cx="7758138" cy="1143000"/>
          </a:xfrm>
        </p:spPr>
        <p:txBody>
          <a:bodyPr/>
          <a:lstStyle/>
          <a:p>
            <a:r>
              <a:rPr lang="ru-RU" dirty="0" smtClean="0"/>
              <a:t>Пищевая ценность хлеба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5292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Хлеб содержит более 30 компонентов. Он содержит все необходимое для энергии, формирования тела и регулирования функций организма: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белки</a:t>
            </a:r>
            <a:r>
              <a:rPr lang="ru-RU" dirty="0" smtClean="0">
                <a:solidFill>
                  <a:schemeClr val="tx1"/>
                </a:solidFill>
              </a:rPr>
              <a:t> служат в качестве строительных блоков для нашего организма,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углеводы и жиры </a:t>
            </a:r>
            <a:r>
              <a:rPr lang="ru-RU" dirty="0" smtClean="0">
                <a:solidFill>
                  <a:schemeClr val="tx1"/>
                </a:solidFill>
              </a:rPr>
              <a:t>являются основным источником энергии,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минералы</a:t>
            </a:r>
            <a:r>
              <a:rPr lang="ru-RU" dirty="0" smtClean="0">
                <a:solidFill>
                  <a:schemeClr val="tx1"/>
                </a:solidFill>
              </a:rPr>
              <a:t> имеют много функций в строительстве тела и проходящих в нем метаболических процессах,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пищевая клетчатка </a:t>
            </a:r>
            <a:r>
              <a:rPr lang="ru-RU" dirty="0" smtClean="0">
                <a:solidFill>
                  <a:schemeClr val="tx1"/>
                </a:solidFill>
              </a:rPr>
              <a:t>поглощает вещества, вредные для здоровья и способствует нормальному функционированию желудочно-кишечного тракта,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витамины</a:t>
            </a:r>
            <a:r>
              <a:rPr lang="ru-RU" dirty="0" smtClean="0">
                <a:solidFill>
                  <a:schemeClr val="tx1"/>
                </a:solidFill>
              </a:rPr>
              <a:t> необходимы для нормального обмена веществ.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.</a:t>
            </a:r>
          </a:p>
        </p:txBody>
      </p:sp>
      <p:pic>
        <p:nvPicPr>
          <p:cNvPr id="27651" name="Picture 4" descr="fon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428596" y="260350"/>
            <a:ext cx="52407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Хлеб, как предмет культа</a:t>
            </a:r>
            <a:endParaRPr lang="ru-RU" sz="3200" b="1" dirty="0">
              <a:solidFill>
                <a:schemeClr val="accent2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653" name="Rectangle 8"/>
          <p:cNvSpPr>
            <a:spLocks noChangeArrowheads="1"/>
          </p:cNvSpPr>
          <p:nvPr/>
        </p:nvSpPr>
        <p:spPr bwMode="auto">
          <a:xfrm>
            <a:off x="107505" y="1297906"/>
            <a:ext cx="5832647" cy="4785926"/>
          </a:xfrm>
          <a:prstGeom prst="rect">
            <a:avLst/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 sz="2500" dirty="0" smtClean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/>
              <a:t>Хлеб брали с собой, отправляясь свататься; с хлебом и солью встречали гостя, молодых по возвращении из церкви после венчания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Хлеб </a:t>
            </a:r>
            <a:r>
              <a:rPr lang="ru-RU" sz="2800" dirty="0" smtClean="0"/>
              <a:t>часто использовали в качестве оберега: клали его в колыбель к новорожденному; брали с собой в дорогу, чтобы он охранял в пути</a:t>
            </a:r>
            <a:endParaRPr lang="ru-RU" sz="28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3621" y="4286256"/>
            <a:ext cx="3070379" cy="2120268"/>
          </a:xfrm>
          <a:prstGeom prst="rect">
            <a:avLst/>
          </a:prstGeom>
          <a:noFill/>
          <a:ln w="38100">
            <a:solidFill>
              <a:srgbClr val="CC0066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3620" y="571480"/>
            <a:ext cx="3070380" cy="232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85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tumblr.com/6e283506c0d7b947434a7faf8fae5563/bdmfaov/FBNmvtu77/tumblr_static_artleo.com-8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642918"/>
            <a:ext cx="4572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Вон он, хлебушко душистый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 хрусткой корочкой витой.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Вот он, теплый золотистый,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Словно солнцем налитой.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 нем – здоровье наше, сила,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 нем – чудесное тепло.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Сколько рук его растило,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Охраняло и берегло!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 нем – земли родимой соки,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Солнце свет веселый в нем…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Уплетай за обе щеки!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Ведь не сразу стали зерна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Хлебом тем, что на столе.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Люди долго и упорно</a:t>
            </a:r>
            <a:b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Потрудились на земле!</a:t>
            </a:r>
          </a:p>
          <a:p>
            <a:pPr algn="ctr"/>
            <a:endParaRPr lang="ru-RU" sz="2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(С. </a:t>
            </a:r>
            <a:r>
              <a:rPr lang="ru-RU" sz="2000" dirty="0" err="1" smtClean="0">
                <a:solidFill>
                  <a:srgbClr val="FF0000"/>
                </a:solidFill>
                <a:latin typeface="Arial Black" pitchFamily="34" charset="0"/>
              </a:rPr>
              <a:t>Погореловский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0178" name="Picture 2" descr="Картинки по запросу &quot;хлеб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928802"/>
            <a:ext cx="4055280" cy="2971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824162"/>
          </a:xfrm>
        </p:spPr>
        <p:txBody>
          <a:bodyPr/>
          <a:lstStyle/>
          <a:p>
            <a:pPr lvl="0"/>
            <a:r>
              <a:rPr lang="ru-RU" dirty="0" smtClean="0"/>
              <a:t>Слово </a:t>
            </a:r>
            <a:r>
              <a:rPr lang="ru-RU" b="1" dirty="0" smtClean="0"/>
              <a:t>хлеб </a:t>
            </a:r>
            <a:r>
              <a:rPr lang="ru-RU" dirty="0" smtClean="0"/>
              <a:t>русский народ отождествляет с такими понятиями, как </a:t>
            </a:r>
            <a:r>
              <a:rPr lang="ru-RU" b="1" dirty="0" smtClean="0"/>
              <a:t>праздник, добро, всему голова, жизнь, кормилец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Хлеб</a:t>
            </a:r>
            <a:r>
              <a:rPr lang="ru-RU" dirty="0" smtClean="0"/>
              <a:t>-</a:t>
            </a:r>
            <a:r>
              <a:rPr lang="ru-RU" b="1" dirty="0" smtClean="0"/>
              <a:t>батюшка, хлеб-кормилец</a:t>
            </a:r>
            <a:r>
              <a:rPr lang="ru-RU" dirty="0" smtClean="0"/>
              <a:t> считается самой большой ценностью, он считался </a:t>
            </a:r>
            <a:r>
              <a:rPr lang="ru-RU" b="1" dirty="0" smtClean="0"/>
              <a:t>послом мира и дружбы между народами.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2383" y="0"/>
            <a:ext cx="4422450" cy="3429000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432048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Традиции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328592"/>
          </a:xfrm>
        </p:spPr>
        <p:txBody>
          <a:bodyPr>
            <a:noAutofit/>
          </a:bodyPr>
          <a:lstStyle/>
          <a:p>
            <a:r>
              <a:rPr lang="ru-RU" sz="2800" dirty="0" smtClean="0"/>
              <a:t>•</a:t>
            </a:r>
            <a:r>
              <a:rPr lang="ru-RU" sz="2800" dirty="0"/>
              <a:t>	С хлебом провожали на фронт. </a:t>
            </a:r>
          </a:p>
          <a:p>
            <a:r>
              <a:rPr lang="ru-RU" sz="2800" dirty="0"/>
              <a:t>•	С хлебом встречали вернувшихся с войны. </a:t>
            </a:r>
          </a:p>
          <a:p>
            <a:r>
              <a:rPr lang="ru-RU" sz="2800" dirty="0"/>
              <a:t>•	Хлебом поминали тех, кто уже </a:t>
            </a:r>
            <a:r>
              <a:rPr lang="ru-RU" sz="2800" dirty="0" smtClean="0"/>
              <a:t>никогда </a:t>
            </a:r>
            <a:r>
              <a:rPr lang="ru-RU" sz="2800" dirty="0"/>
              <a:t>не вернется.</a:t>
            </a:r>
          </a:p>
          <a:p>
            <a:r>
              <a:rPr lang="ru-RU" sz="2800" dirty="0" smtClean="0"/>
              <a:t>•</a:t>
            </a:r>
            <a:r>
              <a:rPr lang="ru-RU" sz="2800" dirty="0"/>
              <a:t>	Хлебом в былые времена даже лечили. Горячий хлеб, вымоченный в теплом вине, считался лучшим средством от сильных ушибов. Только что испеченный хлеб прикладывали к спине простуженного. </a:t>
            </a:r>
          </a:p>
          <a:p>
            <a:r>
              <a:rPr lang="ru-RU" sz="2800" dirty="0"/>
              <a:t>•	Разломить хлеб может только самый старший мужчина в доме и пока сам он не приступил к еде, никто не начинает есть. </a:t>
            </a:r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05757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764704"/>
            <a:ext cx="331236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b="1" dirty="0" smtClean="0"/>
              <a:t/>
            </a:r>
            <a:br>
              <a:rPr lang="ru-RU" sz="5600" b="1" dirty="0" smtClean="0"/>
            </a:br>
            <a:r>
              <a:rPr lang="ru-RU" sz="5600" b="1" dirty="0"/>
              <a:t/>
            </a:r>
            <a:br>
              <a:rPr lang="ru-RU" sz="5600" b="1" dirty="0"/>
            </a:br>
            <a:r>
              <a:rPr lang="ru-RU" sz="5600" b="1" dirty="0" smtClean="0"/>
              <a:t/>
            </a:r>
            <a:br>
              <a:rPr lang="ru-RU" sz="5600" b="1" dirty="0" smtClean="0"/>
            </a:br>
            <a:r>
              <a:rPr lang="ru-RU" sz="5600" b="1" dirty="0"/>
              <a:t/>
            </a:r>
            <a:br>
              <a:rPr lang="ru-RU" sz="5600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sz="5600" b="1" dirty="0"/>
              <a:t>Приметы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5184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•</a:t>
            </a:r>
            <a:r>
              <a:rPr lang="ru-RU" dirty="0"/>
              <a:t>	</a:t>
            </a:r>
            <a:r>
              <a:rPr lang="ru-RU" sz="3000" dirty="0"/>
              <a:t>Не разрешалось, чтобы один человек доедал хлеб за другим – заберешь его счастье и силу. </a:t>
            </a:r>
          </a:p>
          <a:p>
            <a:r>
              <a:rPr lang="ru-RU" sz="3000" dirty="0"/>
              <a:t>•	Нельзя есть за спиной другого человека – тоже съешь его силу. </a:t>
            </a:r>
          </a:p>
          <a:p>
            <a:r>
              <a:rPr lang="ru-RU" sz="3000" dirty="0"/>
              <a:t>•	Дашь во время еды хлеб со стола собакам – постигнет бедность.                          </a:t>
            </a:r>
          </a:p>
          <a:p>
            <a:r>
              <a:rPr lang="ru-RU" sz="3000" dirty="0"/>
              <a:t>•	Самым большим грехом на Руси считалось уронить хотя бы одну крошку хлеба, еще большим – растоптать эту крошку ногами. </a:t>
            </a:r>
          </a:p>
          <a:p>
            <a:r>
              <a:rPr lang="ru-RU" sz="3000" dirty="0"/>
              <a:t>•	Люди, преломившие хлеб, становятся друзьями на всю жизнь. </a:t>
            </a:r>
          </a:p>
          <a:p>
            <a:r>
              <a:rPr lang="ru-RU" sz="3000" dirty="0"/>
              <a:t>•	Принимая хлеб соль на рушнике, </a:t>
            </a:r>
            <a:r>
              <a:rPr lang="ru-RU" sz="3000" dirty="0" smtClean="0"/>
              <a:t>хлеб </a:t>
            </a:r>
            <a:r>
              <a:rPr lang="ru-RU" sz="3000" dirty="0"/>
              <a:t>следует поцеловать.</a:t>
            </a:r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xmlns="" val="22531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500438"/>
            <a:ext cx="4030927" cy="278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00034" y="2214554"/>
            <a:ext cx="414340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i="1" dirty="0" smtClean="0"/>
              <a:t>Я помню хлеб военный, горький.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Он весь почти из лебеды.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В нём в каждой крошке,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В каждой корке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Был горький вкус людской беды.</a:t>
            </a:r>
            <a:endParaRPr lang="ru-RU" sz="2000" dirty="0" smtClean="0"/>
          </a:p>
          <a:p>
            <a:endParaRPr lang="ru-RU" sz="2000" i="1" dirty="0" smtClean="0"/>
          </a:p>
          <a:p>
            <a:r>
              <a:rPr lang="ru-RU" sz="2000" i="1" dirty="0" smtClean="0"/>
              <a:t>                                 О. </a:t>
            </a:r>
            <a:r>
              <a:rPr lang="ru-RU" sz="2000" i="1" dirty="0" err="1" smtClean="0"/>
              <a:t>Берггольц</a:t>
            </a:r>
            <a:endParaRPr lang="ru-RU" sz="2000" dirty="0"/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0" y="714356"/>
            <a:ext cx="8915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Значение хлеба в годы </a:t>
            </a:r>
            <a:r>
              <a:rPr lang="ru-RU" altLang="ru-RU" sz="3600" b="1" i="1" dirty="0">
                <a:latin typeface="Times New Roman" pitchFamily="18" charset="0"/>
                <a:cs typeface="Times New Roman" pitchFamily="18" charset="0"/>
              </a:rPr>
              <a:t>Великой Отечественной войны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1941 – 1945 г.</a:t>
            </a:r>
          </a:p>
        </p:txBody>
      </p:sp>
    </p:spTree>
    <p:extLst>
      <p:ext uri="{BB962C8B-B14F-4D97-AF65-F5344CB8AC3E}">
        <p14:creationId xmlns:p14="http://schemas.microsoft.com/office/powerpoint/2010/main" xmlns="" val="116657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29699" name="Picture 4" descr="fon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2643174" y="285729"/>
            <a:ext cx="39290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C0066"/>
                </a:solidFill>
              </a:rPr>
              <a:t>Блокадный хлеб</a:t>
            </a:r>
          </a:p>
        </p:txBody>
      </p:sp>
      <p:pic>
        <p:nvPicPr>
          <p:cNvPr id="29701" name="Picture 8" descr="Хлеб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39135" cy="318009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9703" name="Picture 11" descr="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3714776" cy="3214710"/>
          </a:xfrm>
          <a:prstGeom prst="rect">
            <a:avLst/>
          </a:prstGeom>
          <a:noFill/>
          <a:ln w="38100">
            <a:solidFill>
              <a:srgbClr val="CC0066"/>
            </a:solidFill>
            <a:miter lim="800000"/>
            <a:headEnd/>
            <a:tailEnd/>
          </a:ln>
        </p:spPr>
      </p:pic>
      <p:sp>
        <p:nvSpPr>
          <p:cNvPr id="29705" name="Rectangle 13"/>
          <p:cNvSpPr>
            <a:spLocks noChangeArrowheads="1"/>
          </p:cNvSpPr>
          <p:nvPr/>
        </p:nvSpPr>
        <p:spPr bwMode="auto">
          <a:xfrm>
            <a:off x="4572000" y="1285860"/>
            <a:ext cx="4214842" cy="1938992"/>
          </a:xfrm>
          <a:prstGeom prst="rect">
            <a:avLst/>
          </a:prstGeom>
          <a:noFill/>
          <a:ln w="38100">
            <a:solidFill>
              <a:srgbClr val="CC0066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>
                <a:solidFill>
                  <a:srgbClr val="CC0066"/>
                </a:solidFill>
              </a:rPr>
              <a:t>Кусочек хлеба на протяжении многих блокадных дней оставался для человека единственным источником жизни и единственной надеждой.</a:t>
            </a:r>
            <a:r>
              <a:rPr lang="ru-RU" sz="2000" dirty="0">
                <a:solidFill>
                  <a:srgbClr val="CC0066"/>
                </a:solidFill>
              </a:rPr>
              <a:t> </a:t>
            </a:r>
          </a:p>
        </p:txBody>
      </p:sp>
      <p:sp>
        <p:nvSpPr>
          <p:cNvPr id="29706" name="Rectangle 14"/>
          <p:cNvSpPr>
            <a:spLocks noChangeArrowheads="1"/>
          </p:cNvSpPr>
          <p:nvPr/>
        </p:nvSpPr>
        <p:spPr bwMode="auto">
          <a:xfrm>
            <a:off x="500034" y="4857760"/>
            <a:ext cx="3500462" cy="1323439"/>
          </a:xfrm>
          <a:prstGeom prst="rect">
            <a:avLst/>
          </a:prstGeom>
          <a:noFill/>
          <a:ln w="38100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dirty="0"/>
              <a:t>     </a:t>
            </a:r>
            <a:r>
              <a:rPr lang="ru-RU" sz="2000" b="1" dirty="0">
                <a:solidFill>
                  <a:srgbClr val="3333CC"/>
                </a:solidFill>
              </a:rPr>
              <a:t>Так родились "сто двадцать пять блокадных грамм с огнем и кровью пополам». </a:t>
            </a:r>
          </a:p>
        </p:txBody>
      </p:sp>
    </p:spTree>
    <p:extLst>
      <p:ext uri="{BB962C8B-B14F-4D97-AF65-F5344CB8AC3E}">
        <p14:creationId xmlns:p14="http://schemas.microsoft.com/office/powerpoint/2010/main" xmlns="" val="13236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28760"/>
          </a:xfrm>
        </p:spPr>
        <p:txBody>
          <a:bodyPr/>
          <a:lstStyle/>
          <a:p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Хлеб приходит к нам на стол очень сложным путем…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5" name="Picture 4" descr="http://ukrapk.com/abton/spaw2/uploads/images/adw/143108_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10" y="1928802"/>
            <a:ext cx="7393796" cy="4929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92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928670"/>
            <a:ext cx="3991004" cy="406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4495800" y="642918"/>
            <a:ext cx="4648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1.Чтобы </a:t>
            </a:r>
            <a:r>
              <a:rPr lang="ru-RU" altLang="ru-RU" sz="2400" dirty="0">
                <a:latin typeface="Arial Black" pitchFamily="34" charset="0"/>
              </a:rPr>
              <a:t>вырастить озимую пшеницу или рожь, в августе-сентябре в поле выходят тракторы. Они тянут за собой плуги, которые пашут землю. </a:t>
            </a:r>
          </a:p>
        </p:txBody>
      </p:sp>
      <p:pic>
        <p:nvPicPr>
          <p:cNvPr id="16388" name="Рисунок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52609"/>
            <a:ext cx="3479304" cy="336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10"/>
          <p:cNvSpPr txBox="1">
            <a:spLocks noChangeArrowheads="1"/>
          </p:cNvSpPr>
          <p:nvPr/>
        </p:nvSpPr>
        <p:spPr bwMode="auto">
          <a:xfrm>
            <a:off x="381000" y="5105400"/>
            <a:ext cx="3886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2.Еще </a:t>
            </a:r>
            <a:r>
              <a:rPr lang="ru-RU" altLang="ru-RU" sz="2400" dirty="0">
                <a:latin typeface="Arial Black" pitchFamily="34" charset="0"/>
              </a:rPr>
              <a:t>землю боронят, чтобы не было комочков.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788103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4643470" cy="360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5410200" y="785794"/>
            <a:ext cx="3733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3.Затем </a:t>
            </a:r>
            <a:r>
              <a:rPr lang="ru-RU" altLang="ru-RU" sz="2400" dirty="0">
                <a:latin typeface="Arial Black" pitchFamily="34" charset="0"/>
              </a:rPr>
              <a:t>в поле выходят тракторы с сеялкой, а за сеялкой тянутся по земле бороны.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9676" y="3764757"/>
            <a:ext cx="4124324" cy="309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11"/>
          <p:cNvSpPr txBox="1">
            <a:spLocks noChangeArrowheads="1"/>
          </p:cNvSpPr>
          <p:nvPr/>
        </p:nvSpPr>
        <p:spPr bwMode="auto">
          <a:xfrm>
            <a:off x="642910" y="4267200"/>
            <a:ext cx="331949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4.Пройдет </a:t>
            </a:r>
            <a:r>
              <a:rPr lang="ru-RU" altLang="ru-RU" sz="2400" dirty="0">
                <a:latin typeface="Arial Black" pitchFamily="34" charset="0"/>
              </a:rPr>
              <a:t>немного времени и над землей появятся маленькие зеленые всходы будущего хлеба.</a:t>
            </a:r>
          </a:p>
        </p:txBody>
      </p:sp>
    </p:spTree>
    <p:extLst>
      <p:ext uri="{BB962C8B-B14F-4D97-AF65-F5344CB8AC3E}">
        <p14:creationId xmlns:p14="http://schemas.microsoft.com/office/powerpoint/2010/main" xmlns="" val="35252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571480"/>
            <a:ext cx="4673628" cy="349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5410200" y="1142984"/>
            <a:ext cx="3733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5.Вскоре </a:t>
            </a:r>
            <a:r>
              <a:rPr lang="ru-RU" altLang="ru-RU" sz="2400" dirty="0">
                <a:latin typeface="Arial Black" pitchFamily="34" charset="0"/>
              </a:rPr>
              <a:t>наступит зима и хлебное поле накроет пушистым снегом.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357158" y="4572000"/>
            <a:ext cx="391004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6.Весной  </a:t>
            </a:r>
            <a:r>
              <a:rPr lang="ru-RU" altLang="ru-RU" sz="2400" dirty="0">
                <a:latin typeface="Arial Black" pitchFamily="34" charset="0"/>
              </a:rPr>
              <a:t>снег растает, напоит почву влагой, и потянутся молодые всходы к солнышку.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8238" y="3558208"/>
            <a:ext cx="4195762" cy="329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6685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01190"/>
            <a:ext cx="3600480" cy="457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4286248" y="685800"/>
            <a:ext cx="447675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7.На </a:t>
            </a:r>
            <a:r>
              <a:rPr lang="ru-RU" altLang="ru-RU" sz="2400" dirty="0">
                <a:latin typeface="Arial Black" pitchFamily="34" charset="0"/>
              </a:rPr>
              <a:t>каждом стебельке появится колосок наполненный зернами. </a:t>
            </a: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285720" y="5029200"/>
            <a:ext cx="382908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Arial Black" pitchFamily="34" charset="0"/>
              </a:rPr>
              <a:t>8.Вот </a:t>
            </a:r>
            <a:r>
              <a:rPr lang="ru-RU" altLang="ru-RU" sz="2400" dirty="0">
                <a:latin typeface="Arial Black" pitchFamily="34" charset="0"/>
              </a:rPr>
              <a:t>и созрел урожай. Начинается жатва. Выходят на поля комбайны.</a:t>
            </a: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2660306"/>
            <a:ext cx="4681540" cy="39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556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 проекта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Хлеб – продукт питания, который мы каждый день употребляем в пищу. У каждого народа свой, особый, рецепт его приготовления</a:t>
            </a:r>
            <a:r>
              <a:rPr lang="ru-RU" sz="2400" b="1">
                <a:solidFill>
                  <a:srgbClr val="7030A0"/>
                </a:solidFill>
              </a:rPr>
              <a:t>. </a:t>
            </a:r>
            <a:endParaRPr lang="ru-RU" sz="2400" b="1" dirty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Хлеб – это наш добрый друг, который сопровождает нас от рождения до глубокой старости. Его имя  на всех языках люди произносят с теплотой и  любовью. 	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Народная мудрость гласит: «Хлеб – всему голова»                                                  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Но, к сожалению, не все бережно относятся к хлебу</a:t>
            </a:r>
            <a:r>
              <a:rPr lang="ru-RU" b="1" dirty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888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5029200" y="152400"/>
            <a:ext cx="39624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dirty="0" smtClean="0">
                <a:latin typeface="Arial Black" pitchFamily="34" charset="0"/>
              </a:rPr>
              <a:t>9.После </a:t>
            </a:r>
            <a:r>
              <a:rPr lang="ru-RU" altLang="ru-RU" sz="2200" dirty="0">
                <a:latin typeface="Arial Black" pitchFamily="34" charset="0"/>
              </a:rPr>
              <a:t>этого зерно везут на элеватор. Элеватор -  это место для хранения зерна. По транспортерной ленте зерно отправляется на мельницу. Там его перерабатывают в муку. </a:t>
            </a: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6355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Прямоугольник 7"/>
          <p:cNvSpPr>
            <a:spLocks noChangeArrowheads="1"/>
          </p:cNvSpPr>
          <p:nvPr/>
        </p:nvSpPr>
        <p:spPr bwMode="auto">
          <a:xfrm>
            <a:off x="228600" y="3810000"/>
            <a:ext cx="4267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dirty="0" smtClean="0">
                <a:latin typeface="Arial Black" pitchFamily="34" charset="0"/>
              </a:rPr>
              <a:t>10.С </a:t>
            </a:r>
            <a:r>
              <a:rPr lang="ru-RU" altLang="ru-RU" sz="2200" dirty="0">
                <a:latin typeface="Arial Black" pitchFamily="34" charset="0"/>
              </a:rPr>
              <a:t>элеватора мука отправляется на хлебозаводы и пекарни, где из нее выпекают различные хлебобулочные изделия.</a:t>
            </a:r>
          </a:p>
        </p:txBody>
      </p:sp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3800"/>
            <a:ext cx="4267200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0288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64294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Дома я попробовала сама испечь хлеб</a:t>
            </a:r>
          </a:p>
        </p:txBody>
      </p:sp>
      <p:pic>
        <p:nvPicPr>
          <p:cNvPr id="1026" name="Picture 2" descr="C:\Users\Учитель\Desktop\Screenshot_20201117_123831_com.whatsap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58618" y="1935163"/>
            <a:ext cx="2026764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Screenshot_20201117_123839_com.whatsap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0" y="2143116"/>
            <a:ext cx="2099417" cy="454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Screenshot_20201117_123837_com.whatsap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071678"/>
            <a:ext cx="2124392" cy="460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Учитель\Desktop\Screenshot_20201117_123831_com.whatsap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023824"/>
            <a:ext cx="2169247" cy="470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539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19" y="0"/>
            <a:ext cx="5929355" cy="1928802"/>
          </a:xfrm>
        </p:spPr>
        <p:txBody>
          <a:bodyPr/>
          <a:lstStyle/>
          <a:p>
            <a:r>
              <a:rPr lang="ru-RU" dirty="0" smtClean="0"/>
              <a:t>Выступления перед учащимися школы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3333765"/>
            <a:ext cx="2643175" cy="3524235"/>
          </a:xfrm>
        </p:spPr>
      </p:pic>
      <p:pic>
        <p:nvPicPr>
          <p:cNvPr id="1026" name="Picture 2" descr="C:\Users\Учитель\Desktop\Новая папка\15838315051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1515" y="0"/>
            <a:ext cx="2732486" cy="364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для проекта фото\IMG-20200317-WA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5" y="4000504"/>
            <a:ext cx="3809995" cy="285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ля проекта фото\IMG-20200317-WA00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160149">
            <a:off x="3204867" y="1671619"/>
            <a:ext cx="2745515" cy="366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520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23" name="Picture 2" descr="C:\Users\Людмила\Desktop\img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425302" y="0"/>
            <a:ext cx="9569302" cy="6858000"/>
          </a:xfrm>
          <a:noFill/>
        </p:spPr>
      </p:pic>
    </p:spTree>
    <p:extLst>
      <p:ext uri="{BB962C8B-B14F-4D97-AF65-F5344CB8AC3E}">
        <p14:creationId xmlns:p14="http://schemas.microsoft.com/office/powerpoint/2010/main" xmlns="" val="362606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6867" name="Picture 4" descr="f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Freeform 11"/>
          <p:cNvSpPr>
            <a:spLocks/>
          </p:cNvSpPr>
          <p:nvPr/>
        </p:nvSpPr>
        <p:spPr bwMode="gray">
          <a:xfrm>
            <a:off x="3492500" y="0"/>
            <a:ext cx="2351088" cy="3163888"/>
          </a:xfrm>
          <a:custGeom>
            <a:avLst/>
            <a:gdLst>
              <a:gd name="T0" fmla="*/ 2346290 w 1470"/>
              <a:gd name="T1" fmla="*/ 1680394 h 2346"/>
              <a:gd name="T2" fmla="*/ 2309504 w 1470"/>
              <a:gd name="T3" fmla="*/ 1874597 h 2346"/>
              <a:gd name="T4" fmla="*/ 2239131 w 1470"/>
              <a:gd name="T5" fmla="*/ 2062057 h 2346"/>
              <a:gd name="T6" fmla="*/ 2141569 w 1470"/>
              <a:gd name="T7" fmla="*/ 2241424 h 2346"/>
              <a:gd name="T8" fmla="*/ 2026414 w 1470"/>
              <a:gd name="T9" fmla="*/ 2405957 h 2346"/>
              <a:gd name="T10" fmla="*/ 1898464 w 1470"/>
              <a:gd name="T11" fmla="*/ 2559701 h 2346"/>
              <a:gd name="T12" fmla="*/ 1762516 w 1470"/>
              <a:gd name="T13" fmla="*/ 2699959 h 2346"/>
              <a:gd name="T14" fmla="*/ 1629768 w 1470"/>
              <a:gd name="T15" fmla="*/ 2824033 h 2346"/>
              <a:gd name="T16" fmla="*/ 1501817 w 1470"/>
              <a:gd name="T17" fmla="*/ 2931923 h 2346"/>
              <a:gd name="T18" fmla="*/ 1385063 w 1470"/>
              <a:gd name="T19" fmla="*/ 3019584 h 2346"/>
              <a:gd name="T20" fmla="*/ 1289100 w 1470"/>
              <a:gd name="T21" fmla="*/ 3088365 h 2346"/>
              <a:gd name="T22" fmla="*/ 1220327 w 1470"/>
              <a:gd name="T23" fmla="*/ 3135567 h 2346"/>
              <a:gd name="T24" fmla="*/ 1181942 w 1470"/>
              <a:gd name="T25" fmla="*/ 3159842 h 2346"/>
              <a:gd name="T26" fmla="*/ 1170746 w 1470"/>
              <a:gd name="T27" fmla="*/ 3159842 h 2346"/>
              <a:gd name="T28" fmla="*/ 1133960 w 1470"/>
              <a:gd name="T29" fmla="*/ 3135567 h 2346"/>
              <a:gd name="T30" fmla="*/ 1063587 w 1470"/>
              <a:gd name="T31" fmla="*/ 3088365 h 2346"/>
              <a:gd name="T32" fmla="*/ 966025 w 1470"/>
              <a:gd name="T33" fmla="*/ 3019584 h 2346"/>
              <a:gd name="T34" fmla="*/ 850870 w 1470"/>
              <a:gd name="T35" fmla="*/ 2931923 h 2346"/>
              <a:gd name="T36" fmla="*/ 722920 w 1470"/>
              <a:gd name="T37" fmla="*/ 2824033 h 2346"/>
              <a:gd name="T38" fmla="*/ 586972 w 1470"/>
              <a:gd name="T39" fmla="*/ 2699959 h 2346"/>
              <a:gd name="T40" fmla="*/ 454224 w 1470"/>
              <a:gd name="T41" fmla="*/ 2559701 h 2346"/>
              <a:gd name="T42" fmla="*/ 326273 w 1470"/>
              <a:gd name="T43" fmla="*/ 2405957 h 2346"/>
              <a:gd name="T44" fmla="*/ 209519 w 1470"/>
              <a:gd name="T45" fmla="*/ 2241424 h 2346"/>
              <a:gd name="T46" fmla="*/ 113556 w 1470"/>
              <a:gd name="T47" fmla="*/ 2062057 h 2346"/>
              <a:gd name="T48" fmla="*/ 43183 w 1470"/>
              <a:gd name="T49" fmla="*/ 1874597 h 2346"/>
              <a:gd name="T50" fmla="*/ 6398 w 1470"/>
              <a:gd name="T51" fmla="*/ 1680394 h 2346"/>
              <a:gd name="T52" fmla="*/ 6398 w 1470"/>
              <a:gd name="T53" fmla="*/ 1480797 h 2346"/>
              <a:gd name="T54" fmla="*/ 43183 w 1470"/>
              <a:gd name="T55" fmla="*/ 1286594 h 2346"/>
              <a:gd name="T56" fmla="*/ 113556 w 1470"/>
              <a:gd name="T57" fmla="*/ 1099134 h 2346"/>
              <a:gd name="T58" fmla="*/ 209519 w 1470"/>
              <a:gd name="T59" fmla="*/ 922464 h 2346"/>
              <a:gd name="T60" fmla="*/ 326273 w 1470"/>
              <a:gd name="T61" fmla="*/ 755233 h 2346"/>
              <a:gd name="T62" fmla="*/ 454224 w 1470"/>
              <a:gd name="T63" fmla="*/ 601489 h 2346"/>
              <a:gd name="T64" fmla="*/ 586972 w 1470"/>
              <a:gd name="T65" fmla="*/ 462580 h 2346"/>
              <a:gd name="T66" fmla="*/ 722920 w 1470"/>
              <a:gd name="T67" fmla="*/ 338506 h 2346"/>
              <a:gd name="T68" fmla="*/ 850870 w 1470"/>
              <a:gd name="T69" fmla="*/ 229267 h 2346"/>
              <a:gd name="T70" fmla="*/ 966025 w 1470"/>
              <a:gd name="T71" fmla="*/ 141606 h 2346"/>
              <a:gd name="T72" fmla="*/ 1063587 w 1470"/>
              <a:gd name="T73" fmla="*/ 74175 h 2346"/>
              <a:gd name="T74" fmla="*/ 1133960 w 1470"/>
              <a:gd name="T75" fmla="*/ 25624 h 2346"/>
              <a:gd name="T76" fmla="*/ 1170746 w 1470"/>
              <a:gd name="T77" fmla="*/ 1349 h 2346"/>
              <a:gd name="T78" fmla="*/ 1181942 w 1470"/>
              <a:gd name="T79" fmla="*/ 1349 h 2346"/>
              <a:gd name="T80" fmla="*/ 1220327 w 1470"/>
              <a:gd name="T81" fmla="*/ 25624 h 2346"/>
              <a:gd name="T82" fmla="*/ 1289100 w 1470"/>
              <a:gd name="T83" fmla="*/ 74175 h 2346"/>
              <a:gd name="T84" fmla="*/ 1385063 w 1470"/>
              <a:gd name="T85" fmla="*/ 141606 h 2346"/>
              <a:gd name="T86" fmla="*/ 1501817 w 1470"/>
              <a:gd name="T87" fmla="*/ 229267 h 2346"/>
              <a:gd name="T88" fmla="*/ 1629768 w 1470"/>
              <a:gd name="T89" fmla="*/ 338506 h 2346"/>
              <a:gd name="T90" fmla="*/ 1762516 w 1470"/>
              <a:gd name="T91" fmla="*/ 462580 h 2346"/>
              <a:gd name="T92" fmla="*/ 1898464 w 1470"/>
              <a:gd name="T93" fmla="*/ 601489 h 2346"/>
              <a:gd name="T94" fmla="*/ 2026414 w 1470"/>
              <a:gd name="T95" fmla="*/ 755233 h 2346"/>
              <a:gd name="T96" fmla="*/ 2141569 w 1470"/>
              <a:gd name="T97" fmla="*/ 922464 h 2346"/>
              <a:gd name="T98" fmla="*/ 2239131 w 1470"/>
              <a:gd name="T99" fmla="*/ 1099134 h 2346"/>
              <a:gd name="T100" fmla="*/ 2309504 w 1470"/>
              <a:gd name="T101" fmla="*/ 1286594 h 2346"/>
              <a:gd name="T102" fmla="*/ 2346290 w 1470"/>
              <a:gd name="T103" fmla="*/ 1480797 h 23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53B749"/>
              </a:gs>
              <a:gs pos="100000">
                <a:srgbClr val="C6E7C2"/>
              </a:gs>
            </a:gsLst>
            <a:lin ang="54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69" name="Freeform 12"/>
          <p:cNvSpPr>
            <a:spLocks/>
          </p:cNvSpPr>
          <p:nvPr/>
        </p:nvSpPr>
        <p:spPr bwMode="gray">
          <a:xfrm rot="-468625">
            <a:off x="4344988" y="1254125"/>
            <a:ext cx="4319587" cy="1998663"/>
          </a:xfrm>
          <a:custGeom>
            <a:avLst/>
            <a:gdLst>
              <a:gd name="T0" fmla="*/ 1522059 w 2032"/>
              <a:gd name="T1" fmla="*/ 124916 h 1536"/>
              <a:gd name="T2" fmla="*/ 1826046 w 2032"/>
              <a:gd name="T3" fmla="*/ 55952 h 1536"/>
              <a:gd name="T4" fmla="*/ 2142787 w 2032"/>
              <a:gd name="T5" fmla="*/ 14313 h 1536"/>
              <a:gd name="T6" fmla="*/ 2459529 w 2032"/>
              <a:gd name="T7" fmla="*/ 0 h 1536"/>
              <a:gd name="T8" fmla="*/ 2774144 w 2032"/>
              <a:gd name="T9" fmla="*/ 3904 h 1536"/>
              <a:gd name="T10" fmla="*/ 3078131 w 2032"/>
              <a:gd name="T11" fmla="*/ 22121 h 1536"/>
              <a:gd name="T12" fmla="*/ 3362986 w 2032"/>
              <a:gd name="T13" fmla="*/ 54651 h 1536"/>
              <a:gd name="T14" fmla="*/ 3626582 w 2032"/>
              <a:gd name="T15" fmla="*/ 91085 h 1536"/>
              <a:gd name="T16" fmla="*/ 3856167 w 2032"/>
              <a:gd name="T17" fmla="*/ 132724 h 1536"/>
              <a:gd name="T18" fmla="*/ 4049613 w 2032"/>
              <a:gd name="T19" fmla="*/ 170459 h 1536"/>
              <a:gd name="T20" fmla="*/ 4192040 w 2032"/>
              <a:gd name="T21" fmla="*/ 204290 h 1536"/>
              <a:gd name="T22" fmla="*/ 4285575 w 2032"/>
              <a:gd name="T23" fmla="*/ 227712 h 1536"/>
              <a:gd name="T24" fmla="*/ 4319587 w 2032"/>
              <a:gd name="T25" fmla="*/ 236821 h 1536"/>
              <a:gd name="T26" fmla="*/ 4313210 w 2032"/>
              <a:gd name="T27" fmla="*/ 260243 h 1536"/>
              <a:gd name="T28" fmla="*/ 4296203 w 2032"/>
              <a:gd name="T29" fmla="*/ 324002 h 1536"/>
              <a:gd name="T30" fmla="*/ 4268568 w 2032"/>
              <a:gd name="T31" fmla="*/ 425497 h 1536"/>
              <a:gd name="T32" fmla="*/ 4226053 w 2032"/>
              <a:gd name="T33" fmla="*/ 555618 h 1536"/>
              <a:gd name="T34" fmla="*/ 4160153 w 2032"/>
              <a:gd name="T35" fmla="*/ 705257 h 1536"/>
              <a:gd name="T36" fmla="*/ 4077248 w 2032"/>
              <a:gd name="T37" fmla="*/ 874415 h 1536"/>
              <a:gd name="T38" fmla="*/ 3964582 w 2032"/>
              <a:gd name="T39" fmla="*/ 1050079 h 1536"/>
              <a:gd name="T40" fmla="*/ 3828532 w 2032"/>
              <a:gd name="T41" fmla="*/ 1228345 h 1536"/>
              <a:gd name="T42" fmla="*/ 3658469 w 2032"/>
              <a:gd name="T43" fmla="*/ 1400105 h 1536"/>
              <a:gd name="T44" fmla="*/ 3456520 w 2032"/>
              <a:gd name="T45" fmla="*/ 1564058 h 1536"/>
              <a:gd name="T46" fmla="*/ 3218432 w 2032"/>
              <a:gd name="T47" fmla="*/ 1708493 h 1536"/>
              <a:gd name="T48" fmla="*/ 2939955 w 2032"/>
              <a:gd name="T49" fmla="*/ 1828204 h 1536"/>
              <a:gd name="T50" fmla="*/ 2644472 w 2032"/>
              <a:gd name="T51" fmla="*/ 1911482 h 1536"/>
              <a:gd name="T52" fmla="*/ 2334108 w 2032"/>
              <a:gd name="T53" fmla="*/ 1966133 h 1536"/>
              <a:gd name="T54" fmla="*/ 2017366 w 2032"/>
              <a:gd name="T55" fmla="*/ 1993458 h 1536"/>
              <a:gd name="T56" fmla="*/ 1702751 w 2032"/>
              <a:gd name="T57" fmla="*/ 1998663 h 1536"/>
              <a:gd name="T58" fmla="*/ 1388135 w 2032"/>
              <a:gd name="T59" fmla="*/ 1986952 h 1536"/>
              <a:gd name="T60" fmla="*/ 1094777 w 2032"/>
              <a:gd name="T61" fmla="*/ 1960928 h 1536"/>
              <a:gd name="T62" fmla="*/ 818426 w 2032"/>
              <a:gd name="T63" fmla="*/ 1927096 h 1536"/>
              <a:gd name="T64" fmla="*/ 573961 w 2032"/>
              <a:gd name="T65" fmla="*/ 1886759 h 1536"/>
              <a:gd name="T66" fmla="*/ 359257 w 2032"/>
              <a:gd name="T67" fmla="*/ 1846421 h 1536"/>
              <a:gd name="T68" fmla="*/ 191320 w 2032"/>
              <a:gd name="T69" fmla="*/ 1808686 h 1536"/>
              <a:gd name="T70" fmla="*/ 70151 w 2032"/>
              <a:gd name="T71" fmla="*/ 1780059 h 1536"/>
              <a:gd name="T72" fmla="*/ 8503 w 2032"/>
              <a:gd name="T73" fmla="*/ 1765746 h 1536"/>
              <a:gd name="T74" fmla="*/ 0 w 2032"/>
              <a:gd name="T75" fmla="*/ 1755336 h 1536"/>
              <a:gd name="T76" fmla="*/ 8503 w 2032"/>
              <a:gd name="T77" fmla="*/ 1712396 h 1536"/>
              <a:gd name="T78" fmla="*/ 29761 w 2032"/>
              <a:gd name="T79" fmla="*/ 1626516 h 1536"/>
              <a:gd name="T80" fmla="*/ 68025 w 2032"/>
              <a:gd name="T81" fmla="*/ 1510708 h 1536"/>
              <a:gd name="T82" fmla="*/ 121170 w 2032"/>
              <a:gd name="T83" fmla="*/ 1370177 h 1536"/>
              <a:gd name="T84" fmla="*/ 195572 w 2032"/>
              <a:gd name="T85" fmla="*/ 1208827 h 1536"/>
              <a:gd name="T86" fmla="*/ 293358 w 2032"/>
              <a:gd name="T87" fmla="*/ 1038368 h 1536"/>
              <a:gd name="T88" fmla="*/ 418779 w 2032"/>
              <a:gd name="T89" fmla="*/ 860102 h 1536"/>
              <a:gd name="T90" fmla="*/ 569709 w 2032"/>
              <a:gd name="T91" fmla="*/ 683137 h 1536"/>
              <a:gd name="T92" fmla="*/ 756778 w 2032"/>
              <a:gd name="T93" fmla="*/ 513979 h 1536"/>
              <a:gd name="T94" fmla="*/ 975733 w 2032"/>
              <a:gd name="T95" fmla="*/ 360436 h 1536"/>
              <a:gd name="T96" fmla="*/ 1232953 w 2032"/>
              <a:gd name="T97" fmla="*/ 227712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gradFill rotWithShape="1">
            <a:gsLst>
              <a:gs pos="0">
                <a:srgbClr val="FFEEAA"/>
              </a:gs>
              <a:gs pos="100000">
                <a:srgbClr val="FFCC00"/>
              </a:gs>
            </a:gsLst>
            <a:lin ang="189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0" name="Freeform 13"/>
          <p:cNvSpPr>
            <a:spLocks/>
          </p:cNvSpPr>
          <p:nvPr/>
        </p:nvSpPr>
        <p:spPr bwMode="gray">
          <a:xfrm rot="521906">
            <a:off x="4130675" y="3286125"/>
            <a:ext cx="4373563" cy="1974850"/>
          </a:xfrm>
          <a:custGeom>
            <a:avLst/>
            <a:gdLst>
              <a:gd name="T0" fmla="*/ 3123051 w 2032"/>
              <a:gd name="T1" fmla="*/ 224999 h 1536"/>
              <a:gd name="T2" fmla="*/ 3383485 w 2032"/>
              <a:gd name="T3" fmla="*/ 356142 h 1536"/>
              <a:gd name="T4" fmla="*/ 3607329 w 2032"/>
              <a:gd name="T5" fmla="*/ 507855 h 1536"/>
              <a:gd name="T6" fmla="*/ 3794582 w 2032"/>
              <a:gd name="T7" fmla="*/ 674998 h 1536"/>
              <a:gd name="T8" fmla="*/ 3949551 w 2032"/>
              <a:gd name="T9" fmla="*/ 849854 h 1536"/>
              <a:gd name="T10" fmla="*/ 4074387 w 2032"/>
              <a:gd name="T11" fmla="*/ 1025996 h 1536"/>
              <a:gd name="T12" fmla="*/ 4175547 w 2032"/>
              <a:gd name="T13" fmla="*/ 1194424 h 1536"/>
              <a:gd name="T14" fmla="*/ 4250879 w 2032"/>
              <a:gd name="T15" fmla="*/ 1353852 h 1536"/>
              <a:gd name="T16" fmla="*/ 4304688 w 2032"/>
              <a:gd name="T17" fmla="*/ 1492709 h 1536"/>
              <a:gd name="T18" fmla="*/ 4341278 w 2032"/>
              <a:gd name="T19" fmla="*/ 1607137 h 1536"/>
              <a:gd name="T20" fmla="*/ 4360649 w 2032"/>
              <a:gd name="T21" fmla="*/ 1691994 h 1536"/>
              <a:gd name="T22" fmla="*/ 4369258 w 2032"/>
              <a:gd name="T23" fmla="*/ 1734422 h 1536"/>
              <a:gd name="T24" fmla="*/ 4362801 w 2032"/>
              <a:gd name="T25" fmla="*/ 1744708 h 1536"/>
              <a:gd name="T26" fmla="*/ 4300383 w 2032"/>
              <a:gd name="T27" fmla="*/ 1758851 h 1536"/>
              <a:gd name="T28" fmla="*/ 4177700 w 2032"/>
              <a:gd name="T29" fmla="*/ 1787136 h 1536"/>
              <a:gd name="T30" fmla="*/ 4005512 w 2032"/>
              <a:gd name="T31" fmla="*/ 1824422 h 1536"/>
              <a:gd name="T32" fmla="*/ 3792430 w 2032"/>
              <a:gd name="T33" fmla="*/ 1864279 h 1536"/>
              <a:gd name="T34" fmla="*/ 3544911 w 2032"/>
              <a:gd name="T35" fmla="*/ 1904136 h 1536"/>
              <a:gd name="T36" fmla="*/ 3265106 w 2032"/>
              <a:gd name="T37" fmla="*/ 1937564 h 1536"/>
              <a:gd name="T38" fmla="*/ 2963778 w 2032"/>
              <a:gd name="T39" fmla="*/ 1963279 h 1536"/>
              <a:gd name="T40" fmla="*/ 2649535 w 2032"/>
              <a:gd name="T41" fmla="*/ 1974850 h 1536"/>
              <a:gd name="T42" fmla="*/ 2328836 w 2032"/>
              <a:gd name="T43" fmla="*/ 1969707 h 1536"/>
              <a:gd name="T44" fmla="*/ 2008137 w 2032"/>
              <a:gd name="T45" fmla="*/ 1942707 h 1536"/>
              <a:gd name="T46" fmla="*/ 1693895 w 2032"/>
              <a:gd name="T47" fmla="*/ 1888707 h 1536"/>
              <a:gd name="T48" fmla="*/ 1392567 w 2032"/>
              <a:gd name="T49" fmla="*/ 1806422 h 1536"/>
              <a:gd name="T50" fmla="*/ 1114914 w 2032"/>
              <a:gd name="T51" fmla="*/ 1688137 h 1536"/>
              <a:gd name="T52" fmla="*/ 871699 w 2032"/>
              <a:gd name="T53" fmla="*/ 1545423 h 1536"/>
              <a:gd name="T54" fmla="*/ 669379 w 2032"/>
              <a:gd name="T55" fmla="*/ 1383424 h 1536"/>
              <a:gd name="T56" fmla="*/ 495039 w 2032"/>
              <a:gd name="T57" fmla="*/ 1213710 h 1536"/>
              <a:gd name="T58" fmla="*/ 357289 w 2032"/>
              <a:gd name="T59" fmla="*/ 1036282 h 1536"/>
              <a:gd name="T60" fmla="*/ 245367 w 2032"/>
              <a:gd name="T61" fmla="*/ 863997 h 1536"/>
              <a:gd name="T62" fmla="*/ 157121 w 2032"/>
              <a:gd name="T63" fmla="*/ 696855 h 1536"/>
              <a:gd name="T64" fmla="*/ 94703 w 2032"/>
              <a:gd name="T65" fmla="*/ 548998 h 1536"/>
              <a:gd name="T66" fmla="*/ 47352 w 2032"/>
              <a:gd name="T67" fmla="*/ 419141 h 1536"/>
              <a:gd name="T68" fmla="*/ 19371 w 2032"/>
              <a:gd name="T69" fmla="*/ 320142 h 1536"/>
              <a:gd name="T70" fmla="*/ 6457 w 2032"/>
              <a:gd name="T71" fmla="*/ 257142 h 1536"/>
              <a:gd name="T72" fmla="*/ 0 w 2032"/>
              <a:gd name="T73" fmla="*/ 233999 h 1536"/>
              <a:gd name="T74" fmla="*/ 34438 w 2032"/>
              <a:gd name="T75" fmla="*/ 224999 h 1536"/>
              <a:gd name="T76" fmla="*/ 124836 w 2032"/>
              <a:gd name="T77" fmla="*/ 201856 h 1536"/>
              <a:gd name="T78" fmla="*/ 273348 w 2032"/>
              <a:gd name="T79" fmla="*/ 168428 h 1536"/>
              <a:gd name="T80" fmla="*/ 467059 w 2032"/>
              <a:gd name="T81" fmla="*/ 131142 h 1536"/>
              <a:gd name="T82" fmla="*/ 699512 w 2032"/>
              <a:gd name="T83" fmla="*/ 90000 h 1536"/>
              <a:gd name="T84" fmla="*/ 966402 w 2032"/>
              <a:gd name="T85" fmla="*/ 54000 h 1536"/>
              <a:gd name="T86" fmla="*/ 1254817 w 2032"/>
              <a:gd name="T87" fmla="*/ 21857 h 1536"/>
              <a:gd name="T88" fmla="*/ 1562602 w 2032"/>
              <a:gd name="T89" fmla="*/ 3857 h 1536"/>
              <a:gd name="T90" fmla="*/ 1883301 w 2032"/>
              <a:gd name="T91" fmla="*/ 0 h 1536"/>
              <a:gd name="T92" fmla="*/ 2204000 w 2032"/>
              <a:gd name="T93" fmla="*/ 14143 h 1536"/>
              <a:gd name="T94" fmla="*/ 2524700 w 2032"/>
              <a:gd name="T95" fmla="*/ 55286 h 1536"/>
              <a:gd name="T96" fmla="*/ 2828180 w 2032"/>
              <a:gd name="T97" fmla="*/ 123428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D4BE"/>
              </a:gs>
              <a:gs pos="100000">
                <a:srgbClr val="FF7E3D"/>
              </a:gs>
            </a:gsLst>
            <a:lin ang="27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1" name="Freeform 14"/>
          <p:cNvSpPr>
            <a:spLocks/>
          </p:cNvSpPr>
          <p:nvPr/>
        </p:nvSpPr>
        <p:spPr bwMode="gray">
          <a:xfrm>
            <a:off x="3384550" y="3111500"/>
            <a:ext cx="2239963" cy="3557588"/>
          </a:xfrm>
          <a:custGeom>
            <a:avLst/>
            <a:gdLst>
              <a:gd name="T0" fmla="*/ 2235392 w 1470"/>
              <a:gd name="T1" fmla="*/ 1889495 h 2346"/>
              <a:gd name="T2" fmla="*/ 2200345 w 1470"/>
              <a:gd name="T3" fmla="*/ 2107863 h 2346"/>
              <a:gd name="T4" fmla="*/ 2133298 w 1470"/>
              <a:gd name="T5" fmla="*/ 2318650 h 2346"/>
              <a:gd name="T6" fmla="*/ 2040347 w 1470"/>
              <a:gd name="T7" fmla="*/ 2520337 h 2346"/>
              <a:gd name="T8" fmla="*/ 1930635 w 1470"/>
              <a:gd name="T9" fmla="*/ 2705344 h 2346"/>
              <a:gd name="T10" fmla="*/ 1808732 w 1470"/>
              <a:gd name="T11" fmla="*/ 2878219 h 2346"/>
              <a:gd name="T12" fmla="*/ 1679210 w 1470"/>
              <a:gd name="T13" fmla="*/ 3035930 h 2346"/>
              <a:gd name="T14" fmla="*/ 1552736 w 1470"/>
              <a:gd name="T15" fmla="*/ 3175443 h 2346"/>
              <a:gd name="T16" fmla="*/ 1430834 w 1470"/>
              <a:gd name="T17" fmla="*/ 3296759 h 2346"/>
              <a:gd name="T18" fmla="*/ 1319597 w 1470"/>
              <a:gd name="T19" fmla="*/ 3396844 h 2346"/>
              <a:gd name="T20" fmla="*/ 1228170 w 1470"/>
              <a:gd name="T21" fmla="*/ 3474183 h 2346"/>
              <a:gd name="T22" fmla="*/ 1162647 w 1470"/>
              <a:gd name="T23" fmla="*/ 3527259 h 2346"/>
              <a:gd name="T24" fmla="*/ 1126077 w 1470"/>
              <a:gd name="T25" fmla="*/ 3553039 h 2346"/>
              <a:gd name="T26" fmla="*/ 1115410 w 1470"/>
              <a:gd name="T27" fmla="*/ 3553039 h 2346"/>
              <a:gd name="T28" fmla="*/ 1080363 w 1470"/>
              <a:gd name="T29" fmla="*/ 3527259 h 2346"/>
              <a:gd name="T30" fmla="*/ 1013317 w 1470"/>
              <a:gd name="T31" fmla="*/ 3474183 h 2346"/>
              <a:gd name="T32" fmla="*/ 920366 w 1470"/>
              <a:gd name="T33" fmla="*/ 3396844 h 2346"/>
              <a:gd name="T34" fmla="*/ 810653 w 1470"/>
              <a:gd name="T35" fmla="*/ 3296759 h 2346"/>
              <a:gd name="T36" fmla="*/ 688751 w 1470"/>
              <a:gd name="T37" fmla="*/ 3175443 h 2346"/>
              <a:gd name="T38" fmla="*/ 559229 w 1470"/>
              <a:gd name="T39" fmla="*/ 3035930 h 2346"/>
              <a:gd name="T40" fmla="*/ 432755 w 1470"/>
              <a:gd name="T41" fmla="*/ 2878219 h 2346"/>
              <a:gd name="T42" fmla="*/ 310852 w 1470"/>
              <a:gd name="T43" fmla="*/ 2705344 h 2346"/>
              <a:gd name="T44" fmla="*/ 199616 w 1470"/>
              <a:gd name="T45" fmla="*/ 2520337 h 2346"/>
              <a:gd name="T46" fmla="*/ 108189 w 1470"/>
              <a:gd name="T47" fmla="*/ 2318650 h 2346"/>
              <a:gd name="T48" fmla="*/ 41142 w 1470"/>
              <a:gd name="T49" fmla="*/ 2107863 h 2346"/>
              <a:gd name="T50" fmla="*/ 6095 w 1470"/>
              <a:gd name="T51" fmla="*/ 1889495 h 2346"/>
              <a:gd name="T52" fmla="*/ 6095 w 1470"/>
              <a:gd name="T53" fmla="*/ 1666577 h 2346"/>
              <a:gd name="T54" fmla="*/ 41142 w 1470"/>
              <a:gd name="T55" fmla="*/ 1446692 h 2346"/>
              <a:gd name="T56" fmla="*/ 108189 w 1470"/>
              <a:gd name="T57" fmla="*/ 1237422 h 2346"/>
              <a:gd name="T58" fmla="*/ 199616 w 1470"/>
              <a:gd name="T59" fmla="*/ 1037251 h 2346"/>
              <a:gd name="T60" fmla="*/ 310852 w 1470"/>
              <a:gd name="T61" fmla="*/ 849211 h 2346"/>
              <a:gd name="T62" fmla="*/ 432755 w 1470"/>
              <a:gd name="T63" fmla="*/ 676336 h 2346"/>
              <a:gd name="T64" fmla="*/ 559229 w 1470"/>
              <a:gd name="T65" fmla="*/ 520142 h 2346"/>
              <a:gd name="T66" fmla="*/ 688751 w 1470"/>
              <a:gd name="T67" fmla="*/ 380629 h 2346"/>
              <a:gd name="T68" fmla="*/ 810653 w 1470"/>
              <a:gd name="T69" fmla="*/ 259313 h 2346"/>
              <a:gd name="T70" fmla="*/ 920366 w 1470"/>
              <a:gd name="T71" fmla="*/ 159227 h 2346"/>
              <a:gd name="T72" fmla="*/ 1013317 w 1470"/>
              <a:gd name="T73" fmla="*/ 83405 h 2346"/>
              <a:gd name="T74" fmla="*/ 1080363 w 1470"/>
              <a:gd name="T75" fmla="*/ 28813 h 2346"/>
              <a:gd name="T76" fmla="*/ 1115410 w 1470"/>
              <a:gd name="T77" fmla="*/ 1516 h 2346"/>
              <a:gd name="T78" fmla="*/ 1126077 w 1470"/>
              <a:gd name="T79" fmla="*/ 1516 h 2346"/>
              <a:gd name="T80" fmla="*/ 1162647 w 1470"/>
              <a:gd name="T81" fmla="*/ 28813 h 2346"/>
              <a:gd name="T82" fmla="*/ 1228170 w 1470"/>
              <a:gd name="T83" fmla="*/ 83405 h 2346"/>
              <a:gd name="T84" fmla="*/ 1319597 w 1470"/>
              <a:gd name="T85" fmla="*/ 159227 h 2346"/>
              <a:gd name="T86" fmla="*/ 1430834 w 1470"/>
              <a:gd name="T87" fmla="*/ 259313 h 2346"/>
              <a:gd name="T88" fmla="*/ 1552736 w 1470"/>
              <a:gd name="T89" fmla="*/ 380629 h 2346"/>
              <a:gd name="T90" fmla="*/ 1679210 w 1470"/>
              <a:gd name="T91" fmla="*/ 520142 h 2346"/>
              <a:gd name="T92" fmla="*/ 1808732 w 1470"/>
              <a:gd name="T93" fmla="*/ 676336 h 2346"/>
              <a:gd name="T94" fmla="*/ 1930635 w 1470"/>
              <a:gd name="T95" fmla="*/ 849211 h 2346"/>
              <a:gd name="T96" fmla="*/ 2040347 w 1470"/>
              <a:gd name="T97" fmla="*/ 1037251 h 2346"/>
              <a:gd name="T98" fmla="*/ 2133298 w 1470"/>
              <a:gd name="T99" fmla="*/ 1237422 h 2346"/>
              <a:gd name="T100" fmla="*/ 2200345 w 1470"/>
              <a:gd name="T101" fmla="*/ 1446692 h 2346"/>
              <a:gd name="T102" fmla="*/ 2235392 w 1470"/>
              <a:gd name="T103" fmla="*/ 1666577 h 23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FFAACC"/>
              </a:gs>
              <a:gs pos="100000">
                <a:srgbClr val="FF0066"/>
              </a:gs>
            </a:gsLst>
            <a:lin ang="54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2" name="Freeform 15"/>
          <p:cNvSpPr>
            <a:spLocks/>
          </p:cNvSpPr>
          <p:nvPr/>
        </p:nvSpPr>
        <p:spPr bwMode="gray">
          <a:xfrm rot="-480829">
            <a:off x="488950" y="3162300"/>
            <a:ext cx="4559300" cy="2025650"/>
          </a:xfrm>
          <a:custGeom>
            <a:avLst/>
            <a:gdLst>
              <a:gd name="T0" fmla="*/ 1608769 w 2032"/>
              <a:gd name="T1" fmla="*/ 126603 h 1536"/>
              <a:gd name="T2" fmla="*/ 1929625 w 2032"/>
              <a:gd name="T3" fmla="*/ 56708 h 1536"/>
              <a:gd name="T4" fmla="*/ 2261700 w 2032"/>
              <a:gd name="T5" fmla="*/ 14507 h 1536"/>
              <a:gd name="T6" fmla="*/ 2596019 w 2032"/>
              <a:gd name="T7" fmla="*/ 0 h 1536"/>
              <a:gd name="T8" fmla="*/ 2930338 w 2032"/>
              <a:gd name="T9" fmla="*/ 3956 h 1536"/>
              <a:gd name="T10" fmla="*/ 3251194 w 2032"/>
              <a:gd name="T11" fmla="*/ 22419 h 1536"/>
              <a:gd name="T12" fmla="*/ 3551856 w 2032"/>
              <a:gd name="T13" fmla="*/ 55389 h 1536"/>
              <a:gd name="T14" fmla="*/ 3830081 w 2032"/>
              <a:gd name="T15" fmla="*/ 92315 h 1536"/>
              <a:gd name="T16" fmla="*/ 4072406 w 2032"/>
              <a:gd name="T17" fmla="*/ 134516 h 1536"/>
              <a:gd name="T18" fmla="*/ 4274344 w 2032"/>
              <a:gd name="T19" fmla="*/ 172761 h 1536"/>
              <a:gd name="T20" fmla="*/ 4424675 w 2032"/>
              <a:gd name="T21" fmla="*/ 207049 h 1536"/>
              <a:gd name="T22" fmla="*/ 4523400 w 2032"/>
              <a:gd name="T23" fmla="*/ 230787 h 1536"/>
              <a:gd name="T24" fmla="*/ 4559300 w 2032"/>
              <a:gd name="T25" fmla="*/ 240018 h 1536"/>
              <a:gd name="T26" fmla="*/ 4552569 w 2032"/>
              <a:gd name="T27" fmla="*/ 263757 h 1536"/>
              <a:gd name="T28" fmla="*/ 4536863 w 2032"/>
              <a:gd name="T29" fmla="*/ 328377 h 1536"/>
              <a:gd name="T30" fmla="*/ 4507694 w 2032"/>
              <a:gd name="T31" fmla="*/ 429923 h 1536"/>
              <a:gd name="T32" fmla="*/ 4462819 w 2032"/>
              <a:gd name="T33" fmla="*/ 563120 h 1536"/>
              <a:gd name="T34" fmla="*/ 4393263 w 2032"/>
              <a:gd name="T35" fmla="*/ 714780 h 1536"/>
              <a:gd name="T36" fmla="*/ 4305756 w 2032"/>
              <a:gd name="T37" fmla="*/ 886222 h 1536"/>
              <a:gd name="T38" fmla="*/ 4186838 w 2032"/>
              <a:gd name="T39" fmla="*/ 1062939 h 1536"/>
              <a:gd name="T40" fmla="*/ 4043238 w 2032"/>
              <a:gd name="T41" fmla="*/ 1244931 h 1536"/>
              <a:gd name="T42" fmla="*/ 3863738 w 2032"/>
              <a:gd name="T43" fmla="*/ 1419010 h 1536"/>
              <a:gd name="T44" fmla="*/ 3650581 w 2032"/>
              <a:gd name="T45" fmla="*/ 1585177 h 1536"/>
              <a:gd name="T46" fmla="*/ 3397038 w 2032"/>
              <a:gd name="T47" fmla="*/ 1731561 h 1536"/>
              <a:gd name="T48" fmla="*/ 3103106 w 2032"/>
              <a:gd name="T49" fmla="*/ 1852889 h 1536"/>
              <a:gd name="T50" fmla="*/ 2793469 w 2032"/>
              <a:gd name="T51" fmla="*/ 1937292 h 1536"/>
              <a:gd name="T52" fmla="*/ 2465881 w 2032"/>
              <a:gd name="T53" fmla="*/ 1992680 h 1536"/>
              <a:gd name="T54" fmla="*/ 2131563 w 2032"/>
              <a:gd name="T55" fmla="*/ 2020375 h 1536"/>
              <a:gd name="T56" fmla="*/ 1797244 w 2032"/>
              <a:gd name="T57" fmla="*/ 2025650 h 1536"/>
              <a:gd name="T58" fmla="*/ 1467413 w 2032"/>
              <a:gd name="T59" fmla="*/ 2013781 h 1536"/>
              <a:gd name="T60" fmla="*/ 1155531 w 2032"/>
              <a:gd name="T61" fmla="*/ 1987405 h 1536"/>
              <a:gd name="T62" fmla="*/ 863844 w 2032"/>
              <a:gd name="T63" fmla="*/ 1953117 h 1536"/>
              <a:gd name="T64" fmla="*/ 605813 w 2032"/>
              <a:gd name="T65" fmla="*/ 1912235 h 1536"/>
              <a:gd name="T66" fmla="*/ 381438 w 2032"/>
              <a:gd name="T67" fmla="*/ 1871352 h 1536"/>
              <a:gd name="T68" fmla="*/ 204181 w 2032"/>
              <a:gd name="T69" fmla="*/ 1833108 h 1536"/>
              <a:gd name="T70" fmla="*/ 76288 w 2032"/>
              <a:gd name="T71" fmla="*/ 1804095 h 1536"/>
              <a:gd name="T72" fmla="*/ 11219 w 2032"/>
              <a:gd name="T73" fmla="*/ 1789588 h 1536"/>
              <a:gd name="T74" fmla="*/ 0 w 2032"/>
              <a:gd name="T75" fmla="*/ 1779038 h 1536"/>
              <a:gd name="T76" fmla="*/ 11219 w 2032"/>
              <a:gd name="T77" fmla="*/ 1735518 h 1536"/>
              <a:gd name="T78" fmla="*/ 33656 w 2032"/>
              <a:gd name="T79" fmla="*/ 1648478 h 1536"/>
              <a:gd name="T80" fmla="*/ 74044 w 2032"/>
              <a:gd name="T81" fmla="*/ 1531107 h 1536"/>
              <a:gd name="T82" fmla="*/ 127894 w 2032"/>
              <a:gd name="T83" fmla="*/ 1388678 h 1536"/>
              <a:gd name="T84" fmla="*/ 206425 w 2032"/>
              <a:gd name="T85" fmla="*/ 1225149 h 1536"/>
              <a:gd name="T86" fmla="*/ 311881 w 2032"/>
              <a:gd name="T87" fmla="*/ 1052388 h 1536"/>
              <a:gd name="T88" fmla="*/ 442019 w 2032"/>
              <a:gd name="T89" fmla="*/ 871715 h 1536"/>
              <a:gd name="T90" fmla="*/ 603569 w 2032"/>
              <a:gd name="T91" fmla="*/ 692361 h 1536"/>
              <a:gd name="T92" fmla="*/ 798775 w 2032"/>
              <a:gd name="T93" fmla="*/ 520919 h 1536"/>
              <a:gd name="T94" fmla="*/ 1032125 w 2032"/>
              <a:gd name="T95" fmla="*/ 365303 h 1536"/>
              <a:gd name="T96" fmla="*/ 1303619 w 2032"/>
              <a:gd name="T97" fmla="*/ 230787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gradFill rotWithShape="1">
            <a:gsLst>
              <a:gs pos="0">
                <a:srgbClr val="BC61CB"/>
              </a:gs>
              <a:gs pos="100000">
                <a:srgbClr val="E9CAEE"/>
              </a:gs>
            </a:gsLst>
            <a:lin ang="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3" name="Freeform 16"/>
          <p:cNvSpPr>
            <a:spLocks/>
          </p:cNvSpPr>
          <p:nvPr/>
        </p:nvSpPr>
        <p:spPr bwMode="gray">
          <a:xfrm rot="575181">
            <a:off x="560388" y="1238250"/>
            <a:ext cx="4427537" cy="2316163"/>
          </a:xfrm>
          <a:custGeom>
            <a:avLst/>
            <a:gdLst>
              <a:gd name="T0" fmla="*/ 3161593 w 2032"/>
              <a:gd name="T1" fmla="*/ 263886 h 1536"/>
              <a:gd name="T2" fmla="*/ 3425240 w 2032"/>
              <a:gd name="T3" fmla="*/ 417693 h 1536"/>
              <a:gd name="T4" fmla="*/ 3651846 w 2032"/>
              <a:gd name="T5" fmla="*/ 595628 h 1536"/>
              <a:gd name="T6" fmla="*/ 3841411 w 2032"/>
              <a:gd name="T7" fmla="*/ 791657 h 1536"/>
              <a:gd name="T8" fmla="*/ 3998293 w 2032"/>
              <a:gd name="T9" fmla="*/ 995226 h 1536"/>
              <a:gd name="T10" fmla="*/ 4124669 w 2032"/>
              <a:gd name="T11" fmla="*/ 1203319 h 1536"/>
              <a:gd name="T12" fmla="*/ 4227078 w 2032"/>
              <a:gd name="T13" fmla="*/ 1400856 h 1536"/>
              <a:gd name="T14" fmla="*/ 4303339 w 2032"/>
              <a:gd name="T15" fmla="*/ 1587838 h 1536"/>
              <a:gd name="T16" fmla="*/ 4357812 w 2032"/>
              <a:gd name="T17" fmla="*/ 1750694 h 1536"/>
              <a:gd name="T18" fmla="*/ 4394853 w 2032"/>
              <a:gd name="T19" fmla="*/ 1884898 h 1536"/>
              <a:gd name="T20" fmla="*/ 4414464 w 2032"/>
              <a:gd name="T21" fmla="*/ 1984421 h 1536"/>
              <a:gd name="T22" fmla="*/ 4423179 w 2032"/>
              <a:gd name="T23" fmla="*/ 2034182 h 1536"/>
              <a:gd name="T24" fmla="*/ 4416642 w 2032"/>
              <a:gd name="T25" fmla="*/ 2044738 h 1536"/>
              <a:gd name="T26" fmla="*/ 4353454 w 2032"/>
              <a:gd name="T27" fmla="*/ 2062833 h 1536"/>
              <a:gd name="T28" fmla="*/ 4229257 w 2032"/>
              <a:gd name="T29" fmla="*/ 2096007 h 1536"/>
              <a:gd name="T30" fmla="*/ 4054944 w 2032"/>
              <a:gd name="T31" fmla="*/ 2139737 h 1536"/>
              <a:gd name="T32" fmla="*/ 3839232 w 2032"/>
              <a:gd name="T33" fmla="*/ 2186482 h 1536"/>
              <a:gd name="T34" fmla="*/ 3588658 w 2032"/>
              <a:gd name="T35" fmla="*/ 2231720 h 1536"/>
              <a:gd name="T36" fmla="*/ 3305400 w 2032"/>
              <a:gd name="T37" fmla="*/ 2272433 h 1536"/>
              <a:gd name="T38" fmla="*/ 3000354 w 2032"/>
              <a:gd name="T39" fmla="*/ 2302592 h 1536"/>
              <a:gd name="T40" fmla="*/ 2682233 w 2032"/>
              <a:gd name="T41" fmla="*/ 2316163 h 1536"/>
              <a:gd name="T42" fmla="*/ 2357576 w 2032"/>
              <a:gd name="T43" fmla="*/ 2310131 h 1536"/>
              <a:gd name="T44" fmla="*/ 2032919 w 2032"/>
              <a:gd name="T45" fmla="*/ 2278465 h 1536"/>
              <a:gd name="T46" fmla="*/ 1716978 w 2032"/>
              <a:gd name="T47" fmla="*/ 2215132 h 1536"/>
              <a:gd name="T48" fmla="*/ 1411931 w 2032"/>
              <a:gd name="T49" fmla="*/ 2118626 h 1536"/>
              <a:gd name="T50" fmla="*/ 1128673 w 2032"/>
              <a:gd name="T51" fmla="*/ 1979897 h 1536"/>
              <a:gd name="T52" fmla="*/ 882457 w 2032"/>
              <a:gd name="T53" fmla="*/ 1812518 h 1536"/>
              <a:gd name="T54" fmla="*/ 677640 w 2032"/>
              <a:gd name="T55" fmla="*/ 1622520 h 1536"/>
              <a:gd name="T56" fmla="*/ 501148 w 2032"/>
              <a:gd name="T57" fmla="*/ 1423475 h 1536"/>
              <a:gd name="T58" fmla="*/ 361698 w 2032"/>
              <a:gd name="T59" fmla="*/ 1215382 h 1536"/>
              <a:gd name="T60" fmla="*/ 248395 w 2032"/>
              <a:gd name="T61" fmla="*/ 1013321 h 1536"/>
              <a:gd name="T62" fmla="*/ 159060 w 2032"/>
              <a:gd name="T63" fmla="*/ 817292 h 1536"/>
              <a:gd name="T64" fmla="*/ 95872 w 2032"/>
              <a:gd name="T65" fmla="*/ 643881 h 1536"/>
              <a:gd name="T66" fmla="*/ 47936 w 2032"/>
              <a:gd name="T67" fmla="*/ 491581 h 1536"/>
              <a:gd name="T68" fmla="*/ 19610 w 2032"/>
              <a:gd name="T69" fmla="*/ 375472 h 1536"/>
              <a:gd name="T70" fmla="*/ 6537 w 2032"/>
              <a:gd name="T71" fmla="*/ 300076 h 1536"/>
              <a:gd name="T72" fmla="*/ 0 w 2032"/>
              <a:gd name="T73" fmla="*/ 274441 h 1536"/>
              <a:gd name="T74" fmla="*/ 34862 w 2032"/>
              <a:gd name="T75" fmla="*/ 263886 h 1536"/>
              <a:gd name="T76" fmla="*/ 126377 w 2032"/>
              <a:gd name="T77" fmla="*/ 236743 h 1536"/>
              <a:gd name="T78" fmla="*/ 276721 w 2032"/>
              <a:gd name="T79" fmla="*/ 197537 h 1536"/>
              <a:gd name="T80" fmla="*/ 472823 w 2032"/>
              <a:gd name="T81" fmla="*/ 153808 h 1536"/>
              <a:gd name="T82" fmla="*/ 708144 w 2032"/>
              <a:gd name="T83" fmla="*/ 105554 h 1536"/>
              <a:gd name="T84" fmla="*/ 978329 w 2032"/>
              <a:gd name="T85" fmla="*/ 63333 h 1536"/>
              <a:gd name="T86" fmla="*/ 1270302 w 2032"/>
              <a:gd name="T87" fmla="*/ 25635 h 1536"/>
              <a:gd name="T88" fmla="*/ 1581886 w 2032"/>
              <a:gd name="T89" fmla="*/ 3016 h 1536"/>
              <a:gd name="T90" fmla="*/ 1906543 w 2032"/>
              <a:gd name="T91" fmla="*/ 0 h 1536"/>
              <a:gd name="T92" fmla="*/ 2231200 w 2032"/>
              <a:gd name="T93" fmla="*/ 16587 h 1536"/>
              <a:gd name="T94" fmla="*/ 2555857 w 2032"/>
              <a:gd name="T95" fmla="*/ 64841 h 1536"/>
              <a:gd name="T96" fmla="*/ 2863082 w 2032"/>
              <a:gd name="T97" fmla="*/ 144760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solidFill>
            <a:srgbClr val="0000FF">
              <a:alpha val="67842"/>
            </a:srgbClr>
          </a:soli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4" name="Oval 17"/>
          <p:cNvSpPr>
            <a:spLocks noChangeArrowheads="1"/>
          </p:cNvSpPr>
          <p:nvPr/>
        </p:nvSpPr>
        <p:spPr bwMode="gray">
          <a:xfrm>
            <a:off x="3276600" y="2133600"/>
            <a:ext cx="2519363" cy="17700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3E0C00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91581" dir="3378596" algn="ctr" rotWithShape="0">
              <a:srgbClr val="B2B2B2"/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bg1"/>
                </a:solidFill>
              </a:rPr>
              <a:t>Какова истинная цена  хлеба?</a:t>
            </a:r>
          </a:p>
        </p:txBody>
      </p:sp>
      <p:sp>
        <p:nvSpPr>
          <p:cNvPr id="36875" name="Rectangle 18"/>
          <p:cNvSpPr>
            <a:spLocks noChangeArrowheads="1"/>
          </p:cNvSpPr>
          <p:nvPr/>
        </p:nvSpPr>
        <p:spPr bwMode="auto">
          <a:xfrm>
            <a:off x="1285852" y="1357298"/>
            <a:ext cx="207170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b="1" dirty="0" smtClean="0">
                <a:solidFill>
                  <a:schemeClr val="bg1"/>
                </a:solidFill>
              </a:rPr>
              <a:t>Посол мира и дружбы между народами</a:t>
            </a:r>
          </a:p>
          <a:p>
            <a:pPr algn="ctr" eaLnBrk="1" hangingPunct="1"/>
            <a:endParaRPr lang="ru-RU" altLang="ru-RU" sz="2400" b="1" dirty="0">
              <a:solidFill>
                <a:schemeClr val="bg1"/>
              </a:solidFill>
            </a:endParaRPr>
          </a:p>
        </p:txBody>
      </p:sp>
      <p:sp>
        <p:nvSpPr>
          <p:cNvPr id="36876" name="Rectangle 19"/>
          <p:cNvSpPr>
            <a:spLocks noChangeArrowheads="1"/>
          </p:cNvSpPr>
          <p:nvPr/>
        </p:nvSpPr>
        <p:spPr bwMode="auto">
          <a:xfrm>
            <a:off x="1214414" y="3714752"/>
            <a:ext cx="25003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/>
              <a:t>Самое дорогое, </a:t>
            </a:r>
          </a:p>
          <a:p>
            <a:pPr eaLnBrk="1" hangingPunct="1"/>
            <a:r>
              <a:rPr lang="ru-RU" altLang="ru-RU" sz="2400" b="1" dirty="0"/>
              <a:t>святое и важное</a:t>
            </a:r>
          </a:p>
        </p:txBody>
      </p:sp>
      <p:sp>
        <p:nvSpPr>
          <p:cNvPr id="36877" name="Rectangle 20"/>
          <p:cNvSpPr>
            <a:spLocks noChangeArrowheads="1"/>
          </p:cNvSpPr>
          <p:nvPr/>
        </p:nvSpPr>
        <p:spPr bwMode="auto">
          <a:xfrm>
            <a:off x="3786182" y="4857760"/>
            <a:ext cx="192882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 smtClean="0"/>
              <a:t>Спасает людям жизнь</a:t>
            </a:r>
            <a:endParaRPr lang="ru-RU" altLang="ru-RU" sz="2400" b="1" dirty="0"/>
          </a:p>
        </p:txBody>
      </p:sp>
      <p:sp>
        <p:nvSpPr>
          <p:cNvPr id="36878" name="Rectangle 21"/>
          <p:cNvSpPr>
            <a:spLocks noChangeArrowheads="1"/>
          </p:cNvSpPr>
          <p:nvPr/>
        </p:nvSpPr>
        <p:spPr bwMode="auto">
          <a:xfrm>
            <a:off x="3929058" y="571480"/>
            <a:ext cx="17621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b="1" dirty="0" smtClean="0"/>
              <a:t>Хлеб, как предмет культа</a:t>
            </a:r>
            <a:endParaRPr lang="ru-RU" sz="2400" b="1" dirty="0"/>
          </a:p>
        </p:txBody>
      </p:sp>
      <p:sp>
        <p:nvSpPr>
          <p:cNvPr id="36879" name="Rectangle 22"/>
          <p:cNvSpPr>
            <a:spLocks noChangeArrowheads="1"/>
          </p:cNvSpPr>
          <p:nvPr/>
        </p:nvSpPr>
        <p:spPr bwMode="auto">
          <a:xfrm>
            <a:off x="3635375" y="1052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6880" name="Rectangle 24"/>
          <p:cNvSpPr>
            <a:spLocks noChangeArrowheads="1"/>
          </p:cNvSpPr>
          <p:nvPr/>
        </p:nvSpPr>
        <p:spPr bwMode="auto">
          <a:xfrm>
            <a:off x="5929322" y="1428736"/>
            <a:ext cx="2214577" cy="162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/>
              <a:t>Главная ценность</a:t>
            </a:r>
          </a:p>
          <a:p>
            <a:pPr eaLnBrk="1" hangingPunct="1"/>
            <a:r>
              <a:rPr lang="ru-RU" altLang="ru-RU" sz="2400" b="1" dirty="0"/>
              <a:t>каждого человека</a:t>
            </a:r>
          </a:p>
        </p:txBody>
      </p:sp>
      <p:sp>
        <p:nvSpPr>
          <p:cNvPr id="36881" name="Rectangle 27"/>
          <p:cNvSpPr>
            <a:spLocks noChangeArrowheads="1"/>
          </p:cNvSpPr>
          <p:nvPr/>
        </p:nvSpPr>
        <p:spPr bwMode="auto">
          <a:xfrm>
            <a:off x="5715009" y="3571876"/>
            <a:ext cx="20717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/>
              <a:t>Главная еда,</a:t>
            </a:r>
          </a:p>
          <a:p>
            <a:pPr eaLnBrk="1" hangingPunct="1"/>
            <a:r>
              <a:rPr lang="ru-RU" altLang="ru-RU" sz="2400" b="1" dirty="0"/>
              <a:t>без которой </a:t>
            </a:r>
          </a:p>
          <a:p>
            <a:pPr eaLnBrk="1" hangingPunct="1"/>
            <a:r>
              <a:rPr lang="ru-RU" altLang="ru-RU" sz="2400" b="1" dirty="0"/>
              <a:t>не обойтись</a:t>
            </a:r>
          </a:p>
        </p:txBody>
      </p:sp>
    </p:spTree>
    <p:extLst>
      <p:ext uri="{BB962C8B-B14F-4D97-AF65-F5344CB8AC3E}">
        <p14:creationId xmlns:p14="http://schemas.microsoft.com/office/powerpoint/2010/main" xmlns="" val="337549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2362200" y="152400"/>
            <a:ext cx="66294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400" dirty="0">
                <a:solidFill>
                  <a:srgbClr val="462300"/>
                </a:solidFill>
                <a:latin typeface="Arial Black" pitchFamily="34" charset="0"/>
              </a:rPr>
              <a:t>Таким образом, мы сумели достичь цели нашего исследования и смогли узнать о значении хлеба в жизни человека. Выдвинутая нами в начале исследования гипотеза подтвердилась. Данная работа помогла  нам понять всю ценность хлеба. Теперь мы будем еще больше дорожить хлебом и будем учить этому своих друзей.</a:t>
            </a:r>
          </a:p>
        </p:txBody>
      </p:sp>
    </p:spTree>
    <p:extLst>
      <p:ext uri="{BB962C8B-B14F-4D97-AF65-F5344CB8AC3E}">
        <p14:creationId xmlns:p14="http://schemas.microsoft.com/office/powerpoint/2010/main" xmlns="" val="299488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tumblr.com/6e283506c0d7b947434a7faf8fae5563/bdmfaov/FBNmvtu77/tumblr_static_artleo.com-8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1844824"/>
            <a:ext cx="781236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«Хлеб всему голова!»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3357562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6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4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Список </a:t>
            </a:r>
            <a:br>
              <a:rPr lang="ru-RU" b="1" dirty="0" smtClean="0"/>
            </a:br>
            <a:r>
              <a:rPr lang="ru-RU" b="1" dirty="0" smtClean="0"/>
              <a:t>использованной литературы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1.	Что такое. Кто такой. В 3т. Т.3.- 3-е изд., переработано и доп. – М.: Педагогика. 1994г. с. 236-238</a:t>
            </a:r>
          </a:p>
          <a:p>
            <a:r>
              <a:rPr lang="ru-RU" dirty="0"/>
              <a:t>2.	Я познаю мир. Детская  энциклопедия. Растения /</a:t>
            </a:r>
            <a:r>
              <a:rPr lang="ru-RU" dirty="0" err="1"/>
              <a:t>авт.сос</a:t>
            </a:r>
            <a:r>
              <a:rPr lang="ru-RU" dirty="0"/>
              <a:t>. </a:t>
            </a:r>
            <a:r>
              <a:rPr lang="ru-RU" dirty="0" err="1"/>
              <a:t>Л.А.Багрова</a:t>
            </a:r>
            <a:r>
              <a:rPr lang="ru-RU" dirty="0"/>
              <a:t>; </a:t>
            </a:r>
            <a:r>
              <a:rPr lang="ru-RU" dirty="0" err="1"/>
              <a:t>Худож</a:t>
            </a:r>
            <a:r>
              <a:rPr lang="ru-RU" dirty="0"/>
              <a:t>. А.В. </a:t>
            </a:r>
            <a:r>
              <a:rPr lang="ru-RU" dirty="0" err="1"/>
              <a:t>Кардашук</a:t>
            </a:r>
            <a:r>
              <a:rPr lang="ru-RU" dirty="0"/>
              <a:t>, </a:t>
            </a:r>
            <a:r>
              <a:rPr lang="ru-RU" dirty="0" err="1"/>
              <a:t>О.М.Войтенко</a:t>
            </a:r>
            <a:r>
              <a:rPr lang="ru-RU" dirty="0"/>
              <a:t>. Под общ. ред. </a:t>
            </a:r>
            <a:r>
              <a:rPr lang="ru-RU" dirty="0" err="1"/>
              <a:t>О.Г.Хинн</a:t>
            </a:r>
            <a:r>
              <a:rPr lang="ru-RU" dirty="0"/>
              <a:t>. – М.: ООО «Издательство АСТ». 2001г. с.189-190.</a:t>
            </a:r>
          </a:p>
          <a:p>
            <a:r>
              <a:rPr lang="ru-RU" dirty="0"/>
              <a:t>3.	Алмазов Б.А. Наш хлеб. Научно-художественная книга/ Рис. и оформил. </a:t>
            </a:r>
            <a:r>
              <a:rPr lang="ru-RU" dirty="0" err="1"/>
              <a:t>Д.Плаксина</a:t>
            </a:r>
            <a:r>
              <a:rPr lang="ru-RU" dirty="0"/>
              <a:t>. – Л.: Детская литература, 1985. </a:t>
            </a:r>
          </a:p>
          <a:p>
            <a:r>
              <a:rPr lang="ru-RU" dirty="0" smtClean="0"/>
              <a:t>4. Ожегов С.И. и Шведова Н.Ю. Толковый словарь русского языка: 80000 слов и фразеологических выражений/ Российская академия наук…..-М.: ООО «ИНФОТЕ», 2009. с.865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6268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проекта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Определить истинную ценность хлеба, и создать условия для воспитания у школьников бережного к нему отношения.</a:t>
            </a:r>
          </a:p>
          <a:p>
            <a:endParaRPr lang="ru-RU" dirty="0"/>
          </a:p>
        </p:txBody>
      </p:sp>
      <p:pic>
        <p:nvPicPr>
          <p:cNvPr id="5" name="Picture 4" descr="Картинки по запросу &quot;хлеб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286124"/>
            <a:ext cx="4569744" cy="3148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5" name="Picture 14" descr="3D_1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7812088" y="188913"/>
            <a:ext cx="990600" cy="1143000"/>
          </a:xfrm>
          <a:noFill/>
          <a:effectLst>
            <a:outerShdw dist="35921" dir="2700000" algn="ctr" rotWithShape="0">
              <a:srgbClr val="C0C0C0"/>
            </a:outerShdw>
          </a:effectLst>
        </p:spPr>
      </p:pic>
      <p:pic>
        <p:nvPicPr>
          <p:cNvPr id="11266" name="Picture 4" descr="star04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18610" y="3813651"/>
            <a:ext cx="906780" cy="632460"/>
          </a:xfrm>
          <a:noFill/>
        </p:spPr>
      </p:pic>
      <p:sp>
        <p:nvSpPr>
          <p:cNvPr id="11267" name="Freeform 5"/>
          <p:cNvSpPr>
            <a:spLocks/>
          </p:cNvSpPr>
          <p:nvPr/>
        </p:nvSpPr>
        <p:spPr bwMode="gray">
          <a:xfrm rot="-480829">
            <a:off x="333219" y="3165415"/>
            <a:ext cx="4559300" cy="2025650"/>
          </a:xfrm>
          <a:custGeom>
            <a:avLst/>
            <a:gdLst>
              <a:gd name="T0" fmla="*/ 1608769 w 2032"/>
              <a:gd name="T1" fmla="*/ 126603 h 1536"/>
              <a:gd name="T2" fmla="*/ 1929625 w 2032"/>
              <a:gd name="T3" fmla="*/ 56708 h 1536"/>
              <a:gd name="T4" fmla="*/ 2261700 w 2032"/>
              <a:gd name="T5" fmla="*/ 14507 h 1536"/>
              <a:gd name="T6" fmla="*/ 2596019 w 2032"/>
              <a:gd name="T7" fmla="*/ 0 h 1536"/>
              <a:gd name="T8" fmla="*/ 2930338 w 2032"/>
              <a:gd name="T9" fmla="*/ 3956 h 1536"/>
              <a:gd name="T10" fmla="*/ 3251194 w 2032"/>
              <a:gd name="T11" fmla="*/ 22419 h 1536"/>
              <a:gd name="T12" fmla="*/ 3551856 w 2032"/>
              <a:gd name="T13" fmla="*/ 55389 h 1536"/>
              <a:gd name="T14" fmla="*/ 3830081 w 2032"/>
              <a:gd name="T15" fmla="*/ 92315 h 1536"/>
              <a:gd name="T16" fmla="*/ 4072406 w 2032"/>
              <a:gd name="T17" fmla="*/ 134516 h 1536"/>
              <a:gd name="T18" fmla="*/ 4274344 w 2032"/>
              <a:gd name="T19" fmla="*/ 172761 h 1536"/>
              <a:gd name="T20" fmla="*/ 4424675 w 2032"/>
              <a:gd name="T21" fmla="*/ 207049 h 1536"/>
              <a:gd name="T22" fmla="*/ 4523400 w 2032"/>
              <a:gd name="T23" fmla="*/ 230787 h 1536"/>
              <a:gd name="T24" fmla="*/ 4559300 w 2032"/>
              <a:gd name="T25" fmla="*/ 240018 h 1536"/>
              <a:gd name="T26" fmla="*/ 4552569 w 2032"/>
              <a:gd name="T27" fmla="*/ 263757 h 1536"/>
              <a:gd name="T28" fmla="*/ 4536863 w 2032"/>
              <a:gd name="T29" fmla="*/ 328377 h 1536"/>
              <a:gd name="T30" fmla="*/ 4507694 w 2032"/>
              <a:gd name="T31" fmla="*/ 429923 h 1536"/>
              <a:gd name="T32" fmla="*/ 4462819 w 2032"/>
              <a:gd name="T33" fmla="*/ 563120 h 1536"/>
              <a:gd name="T34" fmla="*/ 4393263 w 2032"/>
              <a:gd name="T35" fmla="*/ 714780 h 1536"/>
              <a:gd name="T36" fmla="*/ 4305756 w 2032"/>
              <a:gd name="T37" fmla="*/ 886222 h 1536"/>
              <a:gd name="T38" fmla="*/ 4186838 w 2032"/>
              <a:gd name="T39" fmla="*/ 1062939 h 1536"/>
              <a:gd name="T40" fmla="*/ 4043238 w 2032"/>
              <a:gd name="T41" fmla="*/ 1244931 h 1536"/>
              <a:gd name="T42" fmla="*/ 3863738 w 2032"/>
              <a:gd name="T43" fmla="*/ 1419010 h 1536"/>
              <a:gd name="T44" fmla="*/ 3650581 w 2032"/>
              <a:gd name="T45" fmla="*/ 1585177 h 1536"/>
              <a:gd name="T46" fmla="*/ 3397038 w 2032"/>
              <a:gd name="T47" fmla="*/ 1731561 h 1536"/>
              <a:gd name="T48" fmla="*/ 3103106 w 2032"/>
              <a:gd name="T49" fmla="*/ 1852889 h 1536"/>
              <a:gd name="T50" fmla="*/ 2793469 w 2032"/>
              <a:gd name="T51" fmla="*/ 1937292 h 1536"/>
              <a:gd name="T52" fmla="*/ 2465881 w 2032"/>
              <a:gd name="T53" fmla="*/ 1992680 h 1536"/>
              <a:gd name="T54" fmla="*/ 2131563 w 2032"/>
              <a:gd name="T55" fmla="*/ 2020375 h 1536"/>
              <a:gd name="T56" fmla="*/ 1797244 w 2032"/>
              <a:gd name="T57" fmla="*/ 2025650 h 1536"/>
              <a:gd name="T58" fmla="*/ 1467413 w 2032"/>
              <a:gd name="T59" fmla="*/ 2013781 h 1536"/>
              <a:gd name="T60" fmla="*/ 1155531 w 2032"/>
              <a:gd name="T61" fmla="*/ 1987405 h 1536"/>
              <a:gd name="T62" fmla="*/ 863844 w 2032"/>
              <a:gd name="T63" fmla="*/ 1953117 h 1536"/>
              <a:gd name="T64" fmla="*/ 605813 w 2032"/>
              <a:gd name="T65" fmla="*/ 1912235 h 1536"/>
              <a:gd name="T66" fmla="*/ 381438 w 2032"/>
              <a:gd name="T67" fmla="*/ 1871352 h 1536"/>
              <a:gd name="T68" fmla="*/ 204181 w 2032"/>
              <a:gd name="T69" fmla="*/ 1833108 h 1536"/>
              <a:gd name="T70" fmla="*/ 76288 w 2032"/>
              <a:gd name="T71" fmla="*/ 1804095 h 1536"/>
              <a:gd name="T72" fmla="*/ 11219 w 2032"/>
              <a:gd name="T73" fmla="*/ 1789588 h 1536"/>
              <a:gd name="T74" fmla="*/ 0 w 2032"/>
              <a:gd name="T75" fmla="*/ 1779038 h 1536"/>
              <a:gd name="T76" fmla="*/ 11219 w 2032"/>
              <a:gd name="T77" fmla="*/ 1735518 h 1536"/>
              <a:gd name="T78" fmla="*/ 33656 w 2032"/>
              <a:gd name="T79" fmla="*/ 1648478 h 1536"/>
              <a:gd name="T80" fmla="*/ 74044 w 2032"/>
              <a:gd name="T81" fmla="*/ 1531107 h 1536"/>
              <a:gd name="T82" fmla="*/ 127894 w 2032"/>
              <a:gd name="T83" fmla="*/ 1388678 h 1536"/>
              <a:gd name="T84" fmla="*/ 206425 w 2032"/>
              <a:gd name="T85" fmla="*/ 1225149 h 1536"/>
              <a:gd name="T86" fmla="*/ 311881 w 2032"/>
              <a:gd name="T87" fmla="*/ 1052388 h 1536"/>
              <a:gd name="T88" fmla="*/ 442019 w 2032"/>
              <a:gd name="T89" fmla="*/ 871715 h 1536"/>
              <a:gd name="T90" fmla="*/ 603569 w 2032"/>
              <a:gd name="T91" fmla="*/ 692361 h 1536"/>
              <a:gd name="T92" fmla="*/ 798775 w 2032"/>
              <a:gd name="T93" fmla="*/ 520919 h 1536"/>
              <a:gd name="T94" fmla="*/ 1032125 w 2032"/>
              <a:gd name="T95" fmla="*/ 365303 h 1536"/>
              <a:gd name="T96" fmla="*/ 1303619 w 2032"/>
              <a:gd name="T97" fmla="*/ 230787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gradFill rotWithShape="1">
            <a:gsLst>
              <a:gs pos="0">
                <a:srgbClr val="BC61CB"/>
              </a:gs>
              <a:gs pos="100000">
                <a:srgbClr val="E9CAEE"/>
              </a:gs>
            </a:gsLst>
            <a:lin ang="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8" name="Freeform 6"/>
          <p:cNvSpPr>
            <a:spLocks/>
          </p:cNvSpPr>
          <p:nvPr/>
        </p:nvSpPr>
        <p:spPr bwMode="gray">
          <a:xfrm rot="575181">
            <a:off x="560388" y="1238250"/>
            <a:ext cx="4427537" cy="2316163"/>
          </a:xfrm>
          <a:custGeom>
            <a:avLst/>
            <a:gdLst>
              <a:gd name="T0" fmla="*/ 3161593 w 2032"/>
              <a:gd name="T1" fmla="*/ 263886 h 1536"/>
              <a:gd name="T2" fmla="*/ 3425240 w 2032"/>
              <a:gd name="T3" fmla="*/ 417693 h 1536"/>
              <a:gd name="T4" fmla="*/ 3651846 w 2032"/>
              <a:gd name="T5" fmla="*/ 595628 h 1536"/>
              <a:gd name="T6" fmla="*/ 3841411 w 2032"/>
              <a:gd name="T7" fmla="*/ 791657 h 1536"/>
              <a:gd name="T8" fmla="*/ 3998293 w 2032"/>
              <a:gd name="T9" fmla="*/ 995226 h 1536"/>
              <a:gd name="T10" fmla="*/ 4124669 w 2032"/>
              <a:gd name="T11" fmla="*/ 1203319 h 1536"/>
              <a:gd name="T12" fmla="*/ 4227078 w 2032"/>
              <a:gd name="T13" fmla="*/ 1400856 h 1536"/>
              <a:gd name="T14" fmla="*/ 4303339 w 2032"/>
              <a:gd name="T15" fmla="*/ 1587838 h 1536"/>
              <a:gd name="T16" fmla="*/ 4357812 w 2032"/>
              <a:gd name="T17" fmla="*/ 1750694 h 1536"/>
              <a:gd name="T18" fmla="*/ 4394853 w 2032"/>
              <a:gd name="T19" fmla="*/ 1884898 h 1536"/>
              <a:gd name="T20" fmla="*/ 4414464 w 2032"/>
              <a:gd name="T21" fmla="*/ 1984421 h 1536"/>
              <a:gd name="T22" fmla="*/ 4423179 w 2032"/>
              <a:gd name="T23" fmla="*/ 2034182 h 1536"/>
              <a:gd name="T24" fmla="*/ 4416642 w 2032"/>
              <a:gd name="T25" fmla="*/ 2044738 h 1536"/>
              <a:gd name="T26" fmla="*/ 4353454 w 2032"/>
              <a:gd name="T27" fmla="*/ 2062833 h 1536"/>
              <a:gd name="T28" fmla="*/ 4229257 w 2032"/>
              <a:gd name="T29" fmla="*/ 2096007 h 1536"/>
              <a:gd name="T30" fmla="*/ 4054944 w 2032"/>
              <a:gd name="T31" fmla="*/ 2139737 h 1536"/>
              <a:gd name="T32" fmla="*/ 3839232 w 2032"/>
              <a:gd name="T33" fmla="*/ 2186482 h 1536"/>
              <a:gd name="T34" fmla="*/ 3588658 w 2032"/>
              <a:gd name="T35" fmla="*/ 2231720 h 1536"/>
              <a:gd name="T36" fmla="*/ 3305400 w 2032"/>
              <a:gd name="T37" fmla="*/ 2272433 h 1536"/>
              <a:gd name="T38" fmla="*/ 3000354 w 2032"/>
              <a:gd name="T39" fmla="*/ 2302592 h 1536"/>
              <a:gd name="T40" fmla="*/ 2682233 w 2032"/>
              <a:gd name="T41" fmla="*/ 2316163 h 1536"/>
              <a:gd name="T42" fmla="*/ 2357576 w 2032"/>
              <a:gd name="T43" fmla="*/ 2310131 h 1536"/>
              <a:gd name="T44" fmla="*/ 2032919 w 2032"/>
              <a:gd name="T45" fmla="*/ 2278465 h 1536"/>
              <a:gd name="T46" fmla="*/ 1716978 w 2032"/>
              <a:gd name="T47" fmla="*/ 2215132 h 1536"/>
              <a:gd name="T48" fmla="*/ 1411931 w 2032"/>
              <a:gd name="T49" fmla="*/ 2118626 h 1536"/>
              <a:gd name="T50" fmla="*/ 1128673 w 2032"/>
              <a:gd name="T51" fmla="*/ 1979897 h 1536"/>
              <a:gd name="T52" fmla="*/ 882457 w 2032"/>
              <a:gd name="T53" fmla="*/ 1812518 h 1536"/>
              <a:gd name="T54" fmla="*/ 677640 w 2032"/>
              <a:gd name="T55" fmla="*/ 1622520 h 1536"/>
              <a:gd name="T56" fmla="*/ 501148 w 2032"/>
              <a:gd name="T57" fmla="*/ 1423475 h 1536"/>
              <a:gd name="T58" fmla="*/ 361698 w 2032"/>
              <a:gd name="T59" fmla="*/ 1215382 h 1536"/>
              <a:gd name="T60" fmla="*/ 248395 w 2032"/>
              <a:gd name="T61" fmla="*/ 1013321 h 1536"/>
              <a:gd name="T62" fmla="*/ 159060 w 2032"/>
              <a:gd name="T63" fmla="*/ 817292 h 1536"/>
              <a:gd name="T64" fmla="*/ 95872 w 2032"/>
              <a:gd name="T65" fmla="*/ 643881 h 1536"/>
              <a:gd name="T66" fmla="*/ 47936 w 2032"/>
              <a:gd name="T67" fmla="*/ 491581 h 1536"/>
              <a:gd name="T68" fmla="*/ 19610 w 2032"/>
              <a:gd name="T69" fmla="*/ 375472 h 1536"/>
              <a:gd name="T70" fmla="*/ 6537 w 2032"/>
              <a:gd name="T71" fmla="*/ 300076 h 1536"/>
              <a:gd name="T72" fmla="*/ 0 w 2032"/>
              <a:gd name="T73" fmla="*/ 274441 h 1536"/>
              <a:gd name="T74" fmla="*/ 34862 w 2032"/>
              <a:gd name="T75" fmla="*/ 263886 h 1536"/>
              <a:gd name="T76" fmla="*/ 126377 w 2032"/>
              <a:gd name="T77" fmla="*/ 236743 h 1536"/>
              <a:gd name="T78" fmla="*/ 276721 w 2032"/>
              <a:gd name="T79" fmla="*/ 197537 h 1536"/>
              <a:gd name="T80" fmla="*/ 472823 w 2032"/>
              <a:gd name="T81" fmla="*/ 153808 h 1536"/>
              <a:gd name="T82" fmla="*/ 708144 w 2032"/>
              <a:gd name="T83" fmla="*/ 105554 h 1536"/>
              <a:gd name="T84" fmla="*/ 978329 w 2032"/>
              <a:gd name="T85" fmla="*/ 63333 h 1536"/>
              <a:gd name="T86" fmla="*/ 1270302 w 2032"/>
              <a:gd name="T87" fmla="*/ 25635 h 1536"/>
              <a:gd name="T88" fmla="*/ 1581886 w 2032"/>
              <a:gd name="T89" fmla="*/ 3016 h 1536"/>
              <a:gd name="T90" fmla="*/ 1906543 w 2032"/>
              <a:gd name="T91" fmla="*/ 0 h 1536"/>
              <a:gd name="T92" fmla="*/ 2231200 w 2032"/>
              <a:gd name="T93" fmla="*/ 16587 h 1536"/>
              <a:gd name="T94" fmla="*/ 2555857 w 2032"/>
              <a:gd name="T95" fmla="*/ 64841 h 1536"/>
              <a:gd name="T96" fmla="*/ 2863082 w 2032"/>
              <a:gd name="T97" fmla="*/ 144760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solidFill>
            <a:srgbClr val="0000FF">
              <a:alpha val="67842"/>
            </a:srgbClr>
          </a:soli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69" name="Freeform 7"/>
          <p:cNvSpPr>
            <a:spLocks/>
          </p:cNvSpPr>
          <p:nvPr/>
        </p:nvSpPr>
        <p:spPr bwMode="gray">
          <a:xfrm>
            <a:off x="3384550" y="0"/>
            <a:ext cx="2351088" cy="3163888"/>
          </a:xfrm>
          <a:custGeom>
            <a:avLst/>
            <a:gdLst>
              <a:gd name="T0" fmla="*/ 2346290 w 1470"/>
              <a:gd name="T1" fmla="*/ 1680394 h 2346"/>
              <a:gd name="T2" fmla="*/ 2309504 w 1470"/>
              <a:gd name="T3" fmla="*/ 1874597 h 2346"/>
              <a:gd name="T4" fmla="*/ 2239131 w 1470"/>
              <a:gd name="T5" fmla="*/ 2062057 h 2346"/>
              <a:gd name="T6" fmla="*/ 2141569 w 1470"/>
              <a:gd name="T7" fmla="*/ 2241424 h 2346"/>
              <a:gd name="T8" fmla="*/ 2026414 w 1470"/>
              <a:gd name="T9" fmla="*/ 2405957 h 2346"/>
              <a:gd name="T10" fmla="*/ 1898464 w 1470"/>
              <a:gd name="T11" fmla="*/ 2559701 h 2346"/>
              <a:gd name="T12" fmla="*/ 1762516 w 1470"/>
              <a:gd name="T13" fmla="*/ 2699959 h 2346"/>
              <a:gd name="T14" fmla="*/ 1629768 w 1470"/>
              <a:gd name="T15" fmla="*/ 2824033 h 2346"/>
              <a:gd name="T16" fmla="*/ 1501817 w 1470"/>
              <a:gd name="T17" fmla="*/ 2931923 h 2346"/>
              <a:gd name="T18" fmla="*/ 1385063 w 1470"/>
              <a:gd name="T19" fmla="*/ 3019584 h 2346"/>
              <a:gd name="T20" fmla="*/ 1289100 w 1470"/>
              <a:gd name="T21" fmla="*/ 3088365 h 2346"/>
              <a:gd name="T22" fmla="*/ 1220327 w 1470"/>
              <a:gd name="T23" fmla="*/ 3135567 h 2346"/>
              <a:gd name="T24" fmla="*/ 1181942 w 1470"/>
              <a:gd name="T25" fmla="*/ 3159842 h 2346"/>
              <a:gd name="T26" fmla="*/ 1170746 w 1470"/>
              <a:gd name="T27" fmla="*/ 3159842 h 2346"/>
              <a:gd name="T28" fmla="*/ 1133960 w 1470"/>
              <a:gd name="T29" fmla="*/ 3135567 h 2346"/>
              <a:gd name="T30" fmla="*/ 1063587 w 1470"/>
              <a:gd name="T31" fmla="*/ 3088365 h 2346"/>
              <a:gd name="T32" fmla="*/ 966025 w 1470"/>
              <a:gd name="T33" fmla="*/ 3019584 h 2346"/>
              <a:gd name="T34" fmla="*/ 850870 w 1470"/>
              <a:gd name="T35" fmla="*/ 2931923 h 2346"/>
              <a:gd name="T36" fmla="*/ 722920 w 1470"/>
              <a:gd name="T37" fmla="*/ 2824033 h 2346"/>
              <a:gd name="T38" fmla="*/ 586972 w 1470"/>
              <a:gd name="T39" fmla="*/ 2699959 h 2346"/>
              <a:gd name="T40" fmla="*/ 454224 w 1470"/>
              <a:gd name="T41" fmla="*/ 2559701 h 2346"/>
              <a:gd name="T42" fmla="*/ 326273 w 1470"/>
              <a:gd name="T43" fmla="*/ 2405957 h 2346"/>
              <a:gd name="T44" fmla="*/ 209519 w 1470"/>
              <a:gd name="T45" fmla="*/ 2241424 h 2346"/>
              <a:gd name="T46" fmla="*/ 113556 w 1470"/>
              <a:gd name="T47" fmla="*/ 2062057 h 2346"/>
              <a:gd name="T48" fmla="*/ 43183 w 1470"/>
              <a:gd name="T49" fmla="*/ 1874597 h 2346"/>
              <a:gd name="T50" fmla="*/ 6398 w 1470"/>
              <a:gd name="T51" fmla="*/ 1680394 h 2346"/>
              <a:gd name="T52" fmla="*/ 6398 w 1470"/>
              <a:gd name="T53" fmla="*/ 1480797 h 2346"/>
              <a:gd name="T54" fmla="*/ 43183 w 1470"/>
              <a:gd name="T55" fmla="*/ 1286594 h 2346"/>
              <a:gd name="T56" fmla="*/ 113556 w 1470"/>
              <a:gd name="T57" fmla="*/ 1099134 h 2346"/>
              <a:gd name="T58" fmla="*/ 209519 w 1470"/>
              <a:gd name="T59" fmla="*/ 922464 h 2346"/>
              <a:gd name="T60" fmla="*/ 326273 w 1470"/>
              <a:gd name="T61" fmla="*/ 755233 h 2346"/>
              <a:gd name="T62" fmla="*/ 454224 w 1470"/>
              <a:gd name="T63" fmla="*/ 601489 h 2346"/>
              <a:gd name="T64" fmla="*/ 586972 w 1470"/>
              <a:gd name="T65" fmla="*/ 462580 h 2346"/>
              <a:gd name="T66" fmla="*/ 722920 w 1470"/>
              <a:gd name="T67" fmla="*/ 338506 h 2346"/>
              <a:gd name="T68" fmla="*/ 850870 w 1470"/>
              <a:gd name="T69" fmla="*/ 229267 h 2346"/>
              <a:gd name="T70" fmla="*/ 966025 w 1470"/>
              <a:gd name="T71" fmla="*/ 141606 h 2346"/>
              <a:gd name="T72" fmla="*/ 1063587 w 1470"/>
              <a:gd name="T73" fmla="*/ 74175 h 2346"/>
              <a:gd name="T74" fmla="*/ 1133960 w 1470"/>
              <a:gd name="T75" fmla="*/ 25624 h 2346"/>
              <a:gd name="T76" fmla="*/ 1170746 w 1470"/>
              <a:gd name="T77" fmla="*/ 1349 h 2346"/>
              <a:gd name="T78" fmla="*/ 1181942 w 1470"/>
              <a:gd name="T79" fmla="*/ 1349 h 2346"/>
              <a:gd name="T80" fmla="*/ 1220327 w 1470"/>
              <a:gd name="T81" fmla="*/ 25624 h 2346"/>
              <a:gd name="T82" fmla="*/ 1289100 w 1470"/>
              <a:gd name="T83" fmla="*/ 74175 h 2346"/>
              <a:gd name="T84" fmla="*/ 1385063 w 1470"/>
              <a:gd name="T85" fmla="*/ 141606 h 2346"/>
              <a:gd name="T86" fmla="*/ 1501817 w 1470"/>
              <a:gd name="T87" fmla="*/ 229267 h 2346"/>
              <a:gd name="T88" fmla="*/ 1629768 w 1470"/>
              <a:gd name="T89" fmla="*/ 338506 h 2346"/>
              <a:gd name="T90" fmla="*/ 1762516 w 1470"/>
              <a:gd name="T91" fmla="*/ 462580 h 2346"/>
              <a:gd name="T92" fmla="*/ 1898464 w 1470"/>
              <a:gd name="T93" fmla="*/ 601489 h 2346"/>
              <a:gd name="T94" fmla="*/ 2026414 w 1470"/>
              <a:gd name="T95" fmla="*/ 755233 h 2346"/>
              <a:gd name="T96" fmla="*/ 2141569 w 1470"/>
              <a:gd name="T97" fmla="*/ 922464 h 2346"/>
              <a:gd name="T98" fmla="*/ 2239131 w 1470"/>
              <a:gd name="T99" fmla="*/ 1099134 h 2346"/>
              <a:gd name="T100" fmla="*/ 2309504 w 1470"/>
              <a:gd name="T101" fmla="*/ 1286594 h 2346"/>
              <a:gd name="T102" fmla="*/ 2346290 w 1470"/>
              <a:gd name="T103" fmla="*/ 1480797 h 23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53B749"/>
              </a:gs>
              <a:gs pos="100000">
                <a:srgbClr val="C6E7C2"/>
              </a:gs>
            </a:gsLst>
            <a:lin ang="54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gray">
          <a:xfrm>
            <a:off x="5456238" y="1770063"/>
            <a:ext cx="1981200" cy="141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2296" tIns="41148" rIns="82296" bIns="41148"/>
          <a:lstStyle/>
          <a:p>
            <a:pPr algn="ctr"/>
            <a:endParaRPr lang="ru-RU" sz="1400">
              <a:latin typeface="Comic Sans MS" pitchFamily="66" charset="0"/>
            </a:endParaRPr>
          </a:p>
        </p:txBody>
      </p:sp>
      <p:sp>
        <p:nvSpPr>
          <p:cNvPr id="11271" name="Freeform 9"/>
          <p:cNvSpPr>
            <a:spLocks/>
          </p:cNvSpPr>
          <p:nvPr/>
        </p:nvSpPr>
        <p:spPr bwMode="gray">
          <a:xfrm rot="-468625">
            <a:off x="4344988" y="1254125"/>
            <a:ext cx="4319587" cy="1998663"/>
          </a:xfrm>
          <a:custGeom>
            <a:avLst/>
            <a:gdLst>
              <a:gd name="T0" fmla="*/ 1522059 w 2032"/>
              <a:gd name="T1" fmla="*/ 124916 h 1536"/>
              <a:gd name="T2" fmla="*/ 1826046 w 2032"/>
              <a:gd name="T3" fmla="*/ 55952 h 1536"/>
              <a:gd name="T4" fmla="*/ 2142787 w 2032"/>
              <a:gd name="T5" fmla="*/ 14313 h 1536"/>
              <a:gd name="T6" fmla="*/ 2459529 w 2032"/>
              <a:gd name="T7" fmla="*/ 0 h 1536"/>
              <a:gd name="T8" fmla="*/ 2774144 w 2032"/>
              <a:gd name="T9" fmla="*/ 3904 h 1536"/>
              <a:gd name="T10" fmla="*/ 3078131 w 2032"/>
              <a:gd name="T11" fmla="*/ 22121 h 1536"/>
              <a:gd name="T12" fmla="*/ 3362986 w 2032"/>
              <a:gd name="T13" fmla="*/ 54651 h 1536"/>
              <a:gd name="T14" fmla="*/ 3626582 w 2032"/>
              <a:gd name="T15" fmla="*/ 91085 h 1536"/>
              <a:gd name="T16" fmla="*/ 3856167 w 2032"/>
              <a:gd name="T17" fmla="*/ 132724 h 1536"/>
              <a:gd name="T18" fmla="*/ 4049613 w 2032"/>
              <a:gd name="T19" fmla="*/ 170459 h 1536"/>
              <a:gd name="T20" fmla="*/ 4192040 w 2032"/>
              <a:gd name="T21" fmla="*/ 204290 h 1536"/>
              <a:gd name="T22" fmla="*/ 4285575 w 2032"/>
              <a:gd name="T23" fmla="*/ 227712 h 1536"/>
              <a:gd name="T24" fmla="*/ 4319587 w 2032"/>
              <a:gd name="T25" fmla="*/ 236821 h 1536"/>
              <a:gd name="T26" fmla="*/ 4313210 w 2032"/>
              <a:gd name="T27" fmla="*/ 260243 h 1536"/>
              <a:gd name="T28" fmla="*/ 4296203 w 2032"/>
              <a:gd name="T29" fmla="*/ 324002 h 1536"/>
              <a:gd name="T30" fmla="*/ 4268568 w 2032"/>
              <a:gd name="T31" fmla="*/ 425497 h 1536"/>
              <a:gd name="T32" fmla="*/ 4226053 w 2032"/>
              <a:gd name="T33" fmla="*/ 555618 h 1536"/>
              <a:gd name="T34" fmla="*/ 4160153 w 2032"/>
              <a:gd name="T35" fmla="*/ 705257 h 1536"/>
              <a:gd name="T36" fmla="*/ 4077248 w 2032"/>
              <a:gd name="T37" fmla="*/ 874415 h 1536"/>
              <a:gd name="T38" fmla="*/ 3964582 w 2032"/>
              <a:gd name="T39" fmla="*/ 1050079 h 1536"/>
              <a:gd name="T40" fmla="*/ 3828532 w 2032"/>
              <a:gd name="T41" fmla="*/ 1228345 h 1536"/>
              <a:gd name="T42" fmla="*/ 3658469 w 2032"/>
              <a:gd name="T43" fmla="*/ 1400105 h 1536"/>
              <a:gd name="T44" fmla="*/ 3456520 w 2032"/>
              <a:gd name="T45" fmla="*/ 1564058 h 1536"/>
              <a:gd name="T46" fmla="*/ 3218432 w 2032"/>
              <a:gd name="T47" fmla="*/ 1708493 h 1536"/>
              <a:gd name="T48" fmla="*/ 2939955 w 2032"/>
              <a:gd name="T49" fmla="*/ 1828204 h 1536"/>
              <a:gd name="T50" fmla="*/ 2644472 w 2032"/>
              <a:gd name="T51" fmla="*/ 1911482 h 1536"/>
              <a:gd name="T52" fmla="*/ 2334108 w 2032"/>
              <a:gd name="T53" fmla="*/ 1966133 h 1536"/>
              <a:gd name="T54" fmla="*/ 2017366 w 2032"/>
              <a:gd name="T55" fmla="*/ 1993458 h 1536"/>
              <a:gd name="T56" fmla="*/ 1702751 w 2032"/>
              <a:gd name="T57" fmla="*/ 1998663 h 1536"/>
              <a:gd name="T58" fmla="*/ 1388135 w 2032"/>
              <a:gd name="T59" fmla="*/ 1986952 h 1536"/>
              <a:gd name="T60" fmla="*/ 1094777 w 2032"/>
              <a:gd name="T61" fmla="*/ 1960928 h 1536"/>
              <a:gd name="T62" fmla="*/ 818426 w 2032"/>
              <a:gd name="T63" fmla="*/ 1927096 h 1536"/>
              <a:gd name="T64" fmla="*/ 573961 w 2032"/>
              <a:gd name="T65" fmla="*/ 1886759 h 1536"/>
              <a:gd name="T66" fmla="*/ 359257 w 2032"/>
              <a:gd name="T67" fmla="*/ 1846421 h 1536"/>
              <a:gd name="T68" fmla="*/ 191320 w 2032"/>
              <a:gd name="T69" fmla="*/ 1808686 h 1536"/>
              <a:gd name="T70" fmla="*/ 70151 w 2032"/>
              <a:gd name="T71" fmla="*/ 1780059 h 1536"/>
              <a:gd name="T72" fmla="*/ 8503 w 2032"/>
              <a:gd name="T73" fmla="*/ 1765746 h 1536"/>
              <a:gd name="T74" fmla="*/ 0 w 2032"/>
              <a:gd name="T75" fmla="*/ 1755336 h 1536"/>
              <a:gd name="T76" fmla="*/ 8503 w 2032"/>
              <a:gd name="T77" fmla="*/ 1712396 h 1536"/>
              <a:gd name="T78" fmla="*/ 29761 w 2032"/>
              <a:gd name="T79" fmla="*/ 1626516 h 1536"/>
              <a:gd name="T80" fmla="*/ 68025 w 2032"/>
              <a:gd name="T81" fmla="*/ 1510708 h 1536"/>
              <a:gd name="T82" fmla="*/ 121170 w 2032"/>
              <a:gd name="T83" fmla="*/ 1370177 h 1536"/>
              <a:gd name="T84" fmla="*/ 195572 w 2032"/>
              <a:gd name="T85" fmla="*/ 1208827 h 1536"/>
              <a:gd name="T86" fmla="*/ 293358 w 2032"/>
              <a:gd name="T87" fmla="*/ 1038368 h 1536"/>
              <a:gd name="T88" fmla="*/ 418779 w 2032"/>
              <a:gd name="T89" fmla="*/ 860102 h 1536"/>
              <a:gd name="T90" fmla="*/ 569709 w 2032"/>
              <a:gd name="T91" fmla="*/ 683137 h 1536"/>
              <a:gd name="T92" fmla="*/ 756778 w 2032"/>
              <a:gd name="T93" fmla="*/ 513979 h 1536"/>
              <a:gd name="T94" fmla="*/ 975733 w 2032"/>
              <a:gd name="T95" fmla="*/ 360436 h 1536"/>
              <a:gd name="T96" fmla="*/ 1232953 w 2032"/>
              <a:gd name="T97" fmla="*/ 227712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gradFill rotWithShape="1">
            <a:gsLst>
              <a:gs pos="0">
                <a:srgbClr val="FFEEAA"/>
              </a:gs>
              <a:gs pos="100000">
                <a:srgbClr val="FFCC00"/>
              </a:gs>
            </a:gsLst>
            <a:lin ang="189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72" name="Freeform 10"/>
          <p:cNvSpPr>
            <a:spLocks/>
          </p:cNvSpPr>
          <p:nvPr/>
        </p:nvSpPr>
        <p:spPr bwMode="gray">
          <a:xfrm rot="521906">
            <a:off x="4130675" y="3286125"/>
            <a:ext cx="4373563" cy="1974850"/>
          </a:xfrm>
          <a:custGeom>
            <a:avLst/>
            <a:gdLst>
              <a:gd name="T0" fmla="*/ 3123051 w 2032"/>
              <a:gd name="T1" fmla="*/ 224999 h 1536"/>
              <a:gd name="T2" fmla="*/ 3383485 w 2032"/>
              <a:gd name="T3" fmla="*/ 356142 h 1536"/>
              <a:gd name="T4" fmla="*/ 3607329 w 2032"/>
              <a:gd name="T5" fmla="*/ 507855 h 1536"/>
              <a:gd name="T6" fmla="*/ 3794582 w 2032"/>
              <a:gd name="T7" fmla="*/ 674998 h 1536"/>
              <a:gd name="T8" fmla="*/ 3949551 w 2032"/>
              <a:gd name="T9" fmla="*/ 849854 h 1536"/>
              <a:gd name="T10" fmla="*/ 4074387 w 2032"/>
              <a:gd name="T11" fmla="*/ 1025996 h 1536"/>
              <a:gd name="T12" fmla="*/ 4175547 w 2032"/>
              <a:gd name="T13" fmla="*/ 1194424 h 1536"/>
              <a:gd name="T14" fmla="*/ 4250879 w 2032"/>
              <a:gd name="T15" fmla="*/ 1353852 h 1536"/>
              <a:gd name="T16" fmla="*/ 4304688 w 2032"/>
              <a:gd name="T17" fmla="*/ 1492709 h 1536"/>
              <a:gd name="T18" fmla="*/ 4341278 w 2032"/>
              <a:gd name="T19" fmla="*/ 1607137 h 1536"/>
              <a:gd name="T20" fmla="*/ 4360649 w 2032"/>
              <a:gd name="T21" fmla="*/ 1691994 h 1536"/>
              <a:gd name="T22" fmla="*/ 4369258 w 2032"/>
              <a:gd name="T23" fmla="*/ 1734422 h 1536"/>
              <a:gd name="T24" fmla="*/ 4362801 w 2032"/>
              <a:gd name="T25" fmla="*/ 1744708 h 1536"/>
              <a:gd name="T26" fmla="*/ 4300383 w 2032"/>
              <a:gd name="T27" fmla="*/ 1758851 h 1536"/>
              <a:gd name="T28" fmla="*/ 4177700 w 2032"/>
              <a:gd name="T29" fmla="*/ 1787136 h 1536"/>
              <a:gd name="T30" fmla="*/ 4005512 w 2032"/>
              <a:gd name="T31" fmla="*/ 1824422 h 1536"/>
              <a:gd name="T32" fmla="*/ 3792430 w 2032"/>
              <a:gd name="T33" fmla="*/ 1864279 h 1536"/>
              <a:gd name="T34" fmla="*/ 3544911 w 2032"/>
              <a:gd name="T35" fmla="*/ 1904136 h 1536"/>
              <a:gd name="T36" fmla="*/ 3265106 w 2032"/>
              <a:gd name="T37" fmla="*/ 1937564 h 1536"/>
              <a:gd name="T38" fmla="*/ 2963778 w 2032"/>
              <a:gd name="T39" fmla="*/ 1963279 h 1536"/>
              <a:gd name="T40" fmla="*/ 2649535 w 2032"/>
              <a:gd name="T41" fmla="*/ 1974850 h 1536"/>
              <a:gd name="T42" fmla="*/ 2328836 w 2032"/>
              <a:gd name="T43" fmla="*/ 1969707 h 1536"/>
              <a:gd name="T44" fmla="*/ 2008137 w 2032"/>
              <a:gd name="T45" fmla="*/ 1942707 h 1536"/>
              <a:gd name="T46" fmla="*/ 1693895 w 2032"/>
              <a:gd name="T47" fmla="*/ 1888707 h 1536"/>
              <a:gd name="T48" fmla="*/ 1392567 w 2032"/>
              <a:gd name="T49" fmla="*/ 1806422 h 1536"/>
              <a:gd name="T50" fmla="*/ 1114914 w 2032"/>
              <a:gd name="T51" fmla="*/ 1688137 h 1536"/>
              <a:gd name="T52" fmla="*/ 871699 w 2032"/>
              <a:gd name="T53" fmla="*/ 1545423 h 1536"/>
              <a:gd name="T54" fmla="*/ 669379 w 2032"/>
              <a:gd name="T55" fmla="*/ 1383424 h 1536"/>
              <a:gd name="T56" fmla="*/ 495039 w 2032"/>
              <a:gd name="T57" fmla="*/ 1213710 h 1536"/>
              <a:gd name="T58" fmla="*/ 357289 w 2032"/>
              <a:gd name="T59" fmla="*/ 1036282 h 1536"/>
              <a:gd name="T60" fmla="*/ 245367 w 2032"/>
              <a:gd name="T61" fmla="*/ 863997 h 1536"/>
              <a:gd name="T62" fmla="*/ 157121 w 2032"/>
              <a:gd name="T63" fmla="*/ 696855 h 1536"/>
              <a:gd name="T64" fmla="*/ 94703 w 2032"/>
              <a:gd name="T65" fmla="*/ 548998 h 1536"/>
              <a:gd name="T66" fmla="*/ 47352 w 2032"/>
              <a:gd name="T67" fmla="*/ 419141 h 1536"/>
              <a:gd name="T68" fmla="*/ 19371 w 2032"/>
              <a:gd name="T69" fmla="*/ 320142 h 1536"/>
              <a:gd name="T70" fmla="*/ 6457 w 2032"/>
              <a:gd name="T71" fmla="*/ 257142 h 1536"/>
              <a:gd name="T72" fmla="*/ 0 w 2032"/>
              <a:gd name="T73" fmla="*/ 233999 h 1536"/>
              <a:gd name="T74" fmla="*/ 34438 w 2032"/>
              <a:gd name="T75" fmla="*/ 224999 h 1536"/>
              <a:gd name="T76" fmla="*/ 124836 w 2032"/>
              <a:gd name="T77" fmla="*/ 201856 h 1536"/>
              <a:gd name="T78" fmla="*/ 273348 w 2032"/>
              <a:gd name="T79" fmla="*/ 168428 h 1536"/>
              <a:gd name="T80" fmla="*/ 467059 w 2032"/>
              <a:gd name="T81" fmla="*/ 131142 h 1536"/>
              <a:gd name="T82" fmla="*/ 699512 w 2032"/>
              <a:gd name="T83" fmla="*/ 90000 h 1536"/>
              <a:gd name="T84" fmla="*/ 966402 w 2032"/>
              <a:gd name="T85" fmla="*/ 54000 h 1536"/>
              <a:gd name="T86" fmla="*/ 1254817 w 2032"/>
              <a:gd name="T87" fmla="*/ 21857 h 1536"/>
              <a:gd name="T88" fmla="*/ 1562602 w 2032"/>
              <a:gd name="T89" fmla="*/ 3857 h 1536"/>
              <a:gd name="T90" fmla="*/ 1883301 w 2032"/>
              <a:gd name="T91" fmla="*/ 0 h 1536"/>
              <a:gd name="T92" fmla="*/ 2204000 w 2032"/>
              <a:gd name="T93" fmla="*/ 14143 h 1536"/>
              <a:gd name="T94" fmla="*/ 2524700 w 2032"/>
              <a:gd name="T95" fmla="*/ 55286 h 1536"/>
              <a:gd name="T96" fmla="*/ 2828180 w 2032"/>
              <a:gd name="T97" fmla="*/ 123428 h 1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D4BE"/>
              </a:gs>
              <a:gs pos="100000">
                <a:srgbClr val="FF7E3D"/>
              </a:gs>
            </a:gsLst>
            <a:lin ang="27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73" name="Freeform 11"/>
          <p:cNvSpPr>
            <a:spLocks/>
          </p:cNvSpPr>
          <p:nvPr/>
        </p:nvSpPr>
        <p:spPr bwMode="gray">
          <a:xfrm>
            <a:off x="3384550" y="3111500"/>
            <a:ext cx="2239963" cy="3557588"/>
          </a:xfrm>
          <a:custGeom>
            <a:avLst/>
            <a:gdLst>
              <a:gd name="T0" fmla="*/ 2235392 w 1470"/>
              <a:gd name="T1" fmla="*/ 1889495 h 2346"/>
              <a:gd name="T2" fmla="*/ 2200345 w 1470"/>
              <a:gd name="T3" fmla="*/ 2107863 h 2346"/>
              <a:gd name="T4" fmla="*/ 2133298 w 1470"/>
              <a:gd name="T5" fmla="*/ 2318650 h 2346"/>
              <a:gd name="T6" fmla="*/ 2040347 w 1470"/>
              <a:gd name="T7" fmla="*/ 2520337 h 2346"/>
              <a:gd name="T8" fmla="*/ 1930635 w 1470"/>
              <a:gd name="T9" fmla="*/ 2705344 h 2346"/>
              <a:gd name="T10" fmla="*/ 1808732 w 1470"/>
              <a:gd name="T11" fmla="*/ 2878219 h 2346"/>
              <a:gd name="T12" fmla="*/ 1679210 w 1470"/>
              <a:gd name="T13" fmla="*/ 3035930 h 2346"/>
              <a:gd name="T14" fmla="*/ 1552736 w 1470"/>
              <a:gd name="T15" fmla="*/ 3175443 h 2346"/>
              <a:gd name="T16" fmla="*/ 1430834 w 1470"/>
              <a:gd name="T17" fmla="*/ 3296759 h 2346"/>
              <a:gd name="T18" fmla="*/ 1319597 w 1470"/>
              <a:gd name="T19" fmla="*/ 3396844 h 2346"/>
              <a:gd name="T20" fmla="*/ 1228170 w 1470"/>
              <a:gd name="T21" fmla="*/ 3474183 h 2346"/>
              <a:gd name="T22" fmla="*/ 1162647 w 1470"/>
              <a:gd name="T23" fmla="*/ 3527259 h 2346"/>
              <a:gd name="T24" fmla="*/ 1126077 w 1470"/>
              <a:gd name="T25" fmla="*/ 3553039 h 2346"/>
              <a:gd name="T26" fmla="*/ 1115410 w 1470"/>
              <a:gd name="T27" fmla="*/ 3553039 h 2346"/>
              <a:gd name="T28" fmla="*/ 1080363 w 1470"/>
              <a:gd name="T29" fmla="*/ 3527259 h 2346"/>
              <a:gd name="T30" fmla="*/ 1013317 w 1470"/>
              <a:gd name="T31" fmla="*/ 3474183 h 2346"/>
              <a:gd name="T32" fmla="*/ 920366 w 1470"/>
              <a:gd name="T33" fmla="*/ 3396844 h 2346"/>
              <a:gd name="T34" fmla="*/ 810653 w 1470"/>
              <a:gd name="T35" fmla="*/ 3296759 h 2346"/>
              <a:gd name="T36" fmla="*/ 688751 w 1470"/>
              <a:gd name="T37" fmla="*/ 3175443 h 2346"/>
              <a:gd name="T38" fmla="*/ 559229 w 1470"/>
              <a:gd name="T39" fmla="*/ 3035930 h 2346"/>
              <a:gd name="T40" fmla="*/ 432755 w 1470"/>
              <a:gd name="T41" fmla="*/ 2878219 h 2346"/>
              <a:gd name="T42" fmla="*/ 310852 w 1470"/>
              <a:gd name="T43" fmla="*/ 2705344 h 2346"/>
              <a:gd name="T44" fmla="*/ 199616 w 1470"/>
              <a:gd name="T45" fmla="*/ 2520337 h 2346"/>
              <a:gd name="T46" fmla="*/ 108189 w 1470"/>
              <a:gd name="T47" fmla="*/ 2318650 h 2346"/>
              <a:gd name="T48" fmla="*/ 41142 w 1470"/>
              <a:gd name="T49" fmla="*/ 2107863 h 2346"/>
              <a:gd name="T50" fmla="*/ 6095 w 1470"/>
              <a:gd name="T51" fmla="*/ 1889495 h 2346"/>
              <a:gd name="T52" fmla="*/ 6095 w 1470"/>
              <a:gd name="T53" fmla="*/ 1666577 h 2346"/>
              <a:gd name="T54" fmla="*/ 41142 w 1470"/>
              <a:gd name="T55" fmla="*/ 1446692 h 2346"/>
              <a:gd name="T56" fmla="*/ 108189 w 1470"/>
              <a:gd name="T57" fmla="*/ 1237422 h 2346"/>
              <a:gd name="T58" fmla="*/ 199616 w 1470"/>
              <a:gd name="T59" fmla="*/ 1037251 h 2346"/>
              <a:gd name="T60" fmla="*/ 310852 w 1470"/>
              <a:gd name="T61" fmla="*/ 849211 h 2346"/>
              <a:gd name="T62" fmla="*/ 432755 w 1470"/>
              <a:gd name="T63" fmla="*/ 676336 h 2346"/>
              <a:gd name="T64" fmla="*/ 559229 w 1470"/>
              <a:gd name="T65" fmla="*/ 520142 h 2346"/>
              <a:gd name="T66" fmla="*/ 688751 w 1470"/>
              <a:gd name="T67" fmla="*/ 380629 h 2346"/>
              <a:gd name="T68" fmla="*/ 810653 w 1470"/>
              <a:gd name="T69" fmla="*/ 259313 h 2346"/>
              <a:gd name="T70" fmla="*/ 920366 w 1470"/>
              <a:gd name="T71" fmla="*/ 159227 h 2346"/>
              <a:gd name="T72" fmla="*/ 1013317 w 1470"/>
              <a:gd name="T73" fmla="*/ 83405 h 2346"/>
              <a:gd name="T74" fmla="*/ 1080363 w 1470"/>
              <a:gd name="T75" fmla="*/ 28813 h 2346"/>
              <a:gd name="T76" fmla="*/ 1115410 w 1470"/>
              <a:gd name="T77" fmla="*/ 1516 h 2346"/>
              <a:gd name="T78" fmla="*/ 1126077 w 1470"/>
              <a:gd name="T79" fmla="*/ 1516 h 2346"/>
              <a:gd name="T80" fmla="*/ 1162647 w 1470"/>
              <a:gd name="T81" fmla="*/ 28813 h 2346"/>
              <a:gd name="T82" fmla="*/ 1228170 w 1470"/>
              <a:gd name="T83" fmla="*/ 83405 h 2346"/>
              <a:gd name="T84" fmla="*/ 1319597 w 1470"/>
              <a:gd name="T85" fmla="*/ 159227 h 2346"/>
              <a:gd name="T86" fmla="*/ 1430834 w 1470"/>
              <a:gd name="T87" fmla="*/ 259313 h 2346"/>
              <a:gd name="T88" fmla="*/ 1552736 w 1470"/>
              <a:gd name="T89" fmla="*/ 380629 h 2346"/>
              <a:gd name="T90" fmla="*/ 1679210 w 1470"/>
              <a:gd name="T91" fmla="*/ 520142 h 2346"/>
              <a:gd name="T92" fmla="*/ 1808732 w 1470"/>
              <a:gd name="T93" fmla="*/ 676336 h 2346"/>
              <a:gd name="T94" fmla="*/ 1930635 w 1470"/>
              <a:gd name="T95" fmla="*/ 849211 h 2346"/>
              <a:gd name="T96" fmla="*/ 2040347 w 1470"/>
              <a:gd name="T97" fmla="*/ 1037251 h 2346"/>
              <a:gd name="T98" fmla="*/ 2133298 w 1470"/>
              <a:gd name="T99" fmla="*/ 1237422 h 2346"/>
              <a:gd name="T100" fmla="*/ 2200345 w 1470"/>
              <a:gd name="T101" fmla="*/ 1446692 h 2346"/>
              <a:gd name="T102" fmla="*/ 2235392 w 1470"/>
              <a:gd name="T103" fmla="*/ 1666577 h 23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FFAACC"/>
              </a:gs>
              <a:gs pos="100000">
                <a:srgbClr val="FF0066"/>
              </a:gs>
            </a:gsLst>
            <a:lin ang="54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274" name="Oval 13"/>
          <p:cNvSpPr>
            <a:spLocks noChangeArrowheads="1"/>
          </p:cNvSpPr>
          <p:nvPr/>
        </p:nvSpPr>
        <p:spPr bwMode="gray">
          <a:xfrm>
            <a:off x="3348038" y="2451100"/>
            <a:ext cx="2232025" cy="1452563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3E0C00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91581" dir="3378596" algn="ctr" rotWithShape="0">
              <a:srgbClr val="B2B2B2"/>
            </a:outerShdw>
          </a:effectLst>
        </p:spPr>
        <p:txBody>
          <a:bodyPr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Задачи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проекта</a:t>
            </a:r>
          </a:p>
        </p:txBody>
      </p:sp>
      <p:sp>
        <p:nvSpPr>
          <p:cNvPr id="11276" name="Rectangle 15"/>
          <p:cNvSpPr>
            <a:spLocks noChangeArrowheads="1"/>
          </p:cNvSpPr>
          <p:nvPr/>
        </p:nvSpPr>
        <p:spPr bwMode="auto">
          <a:xfrm>
            <a:off x="5435600" y="1773238"/>
            <a:ext cx="21796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Провести эксперимент по изготовлению хлеба</a:t>
            </a:r>
            <a:endParaRPr lang="ru-RU" b="1" dirty="0"/>
          </a:p>
        </p:txBody>
      </p:sp>
      <p:sp>
        <p:nvSpPr>
          <p:cNvPr id="11277" name="Rectangle 16"/>
          <p:cNvSpPr>
            <a:spLocks noChangeArrowheads="1"/>
          </p:cNvSpPr>
          <p:nvPr/>
        </p:nvSpPr>
        <p:spPr bwMode="auto">
          <a:xfrm>
            <a:off x="1476375" y="1428736"/>
            <a:ext cx="20875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Провести анкетирование 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выяснить, что знают о хлебе школьники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78" name="Rectangle 17"/>
          <p:cNvSpPr>
            <a:spLocks noChangeArrowheads="1"/>
          </p:cNvSpPr>
          <p:nvPr/>
        </p:nvSpPr>
        <p:spPr bwMode="auto">
          <a:xfrm>
            <a:off x="3714744" y="714356"/>
            <a:ext cx="18573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Собрать подробную информацию о хлебе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79" name="Rectangle 18"/>
          <p:cNvSpPr>
            <a:spLocks noChangeArrowheads="1"/>
          </p:cNvSpPr>
          <p:nvPr/>
        </p:nvSpPr>
        <p:spPr bwMode="auto">
          <a:xfrm>
            <a:off x="5929322" y="3608388"/>
            <a:ext cx="20002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Изготовить буклет с правилами бережного обращения с хлебом.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80" name="Rectangle 19"/>
          <p:cNvSpPr>
            <a:spLocks noChangeArrowheads="1"/>
          </p:cNvSpPr>
          <p:nvPr/>
        </p:nvSpPr>
        <p:spPr bwMode="auto">
          <a:xfrm>
            <a:off x="3571868" y="4149725"/>
            <a:ext cx="221457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dirty="0" smtClean="0"/>
              <a:t>Подготовить </a:t>
            </a:r>
            <a:r>
              <a:rPr lang="ru-RU" dirty="0" smtClean="0"/>
              <a:t>учебную презентацию о роли хлеба в жизни человека</a:t>
            </a:r>
            <a:endParaRPr lang="ru-RU" b="1" dirty="0"/>
          </a:p>
        </p:txBody>
      </p:sp>
      <p:sp>
        <p:nvSpPr>
          <p:cNvPr id="11281" name="Rectangle 20"/>
          <p:cNvSpPr>
            <a:spLocks noChangeArrowheads="1"/>
          </p:cNvSpPr>
          <p:nvPr/>
        </p:nvSpPr>
        <p:spPr bwMode="auto">
          <a:xfrm>
            <a:off x="1116013" y="3860800"/>
            <a:ext cx="24479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Провести тематические классные часы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282" name="Picture 22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10100"/>
            <a:ext cx="13446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23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49500"/>
            <a:ext cx="13446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4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13446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5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4610100"/>
            <a:ext cx="13446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6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9388" y="2276475"/>
            <a:ext cx="13446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7" descr="star1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99388" y="0"/>
            <a:ext cx="13446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1" name="Picture 4" descr="f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5" descr="DSC092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052513"/>
            <a:ext cx="3505200" cy="362108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6" descr="DSC092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500438"/>
            <a:ext cx="3384550" cy="31242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7" descr="DSC092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2513"/>
            <a:ext cx="2482850" cy="33115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755650" y="333375"/>
            <a:ext cx="7556500" cy="547688"/>
          </a:xfrm>
          <a:prstGeom prst="rect">
            <a:avLst/>
          </a:prstGeom>
          <a:noFill/>
          <a:ln w="28575">
            <a:solidFill>
              <a:srgbClr val="99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smtClean="0">
                <a:solidFill>
                  <a:srgbClr val="CC0066"/>
                </a:solidFill>
              </a:rPr>
              <a:t>Отношение  молодого поколения к хлебу</a:t>
            </a:r>
          </a:p>
        </p:txBody>
      </p:sp>
    </p:spTree>
    <p:extLst>
      <p:ext uri="{BB962C8B-B14F-4D97-AF65-F5344CB8AC3E}">
        <p14:creationId xmlns:p14="http://schemas.microsoft.com/office/powerpoint/2010/main" xmlns="" val="290395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704088"/>
            <a:ext cx="6900882" cy="1143000"/>
          </a:xfrm>
        </p:spPr>
        <p:txBody>
          <a:bodyPr/>
          <a:lstStyle/>
          <a:p>
            <a:r>
              <a:rPr lang="ru-RU" b="1" dirty="0" smtClean="0"/>
              <a:t>Проблема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6490"/>
            <a:ext cx="8229600" cy="434967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Не все понимают ценность хлеба, а тем более при сегодняшнем обилии хлеба…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065"/>
            <a:ext cx="16764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3" descr="DSC092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3000372"/>
            <a:ext cx="4643470" cy="3481860"/>
          </a:xfrm>
          <a:prstGeom prst="rect">
            <a:avLst/>
          </a:prstGeom>
          <a:noFill/>
          <a:ln w="38100">
            <a:solidFill>
              <a:srgbClr val="CC0066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7701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4" descr="fon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611188" y="260350"/>
            <a:ext cx="7704137" cy="5970588"/>
            <a:chOff x="2281" y="5271"/>
            <a:chExt cx="6918" cy="4878"/>
          </a:xfrm>
        </p:grpSpPr>
        <p:sp>
          <p:nvSpPr>
            <p:cNvPr id="12302" name="AutoShape 6"/>
            <p:cNvSpPr>
              <a:spLocks noChangeAspect="1" noChangeArrowheads="1"/>
            </p:cNvSpPr>
            <p:nvPr/>
          </p:nvSpPr>
          <p:spPr bwMode="auto">
            <a:xfrm>
              <a:off x="2281" y="5271"/>
              <a:ext cx="6918" cy="4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AutoShape 7"/>
            <p:cNvSpPr>
              <a:spLocks noChangeArrowheads="1"/>
            </p:cNvSpPr>
            <p:nvPr/>
          </p:nvSpPr>
          <p:spPr bwMode="auto">
            <a:xfrm>
              <a:off x="6799" y="8058"/>
              <a:ext cx="2400" cy="209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prstShdw prst="shdw13" dist="53882" dir="13500000">
                <a:schemeClr val="accent2">
                  <a:alpha val="50000"/>
                </a:schemeClr>
              </a:prstShdw>
            </a:effectLst>
          </p:spPr>
          <p:txBody>
            <a:bodyPr anchor="ctr"/>
            <a:lstStyle/>
            <a:p>
              <a:pPr algn="ctr"/>
              <a:endParaRPr lang="ru-RU" sz="2000" b="1"/>
            </a:p>
          </p:txBody>
        </p:sp>
        <p:sp>
          <p:nvSpPr>
            <p:cNvPr id="12304" name="AutoShape 8"/>
            <p:cNvSpPr>
              <a:spLocks noChangeArrowheads="1"/>
            </p:cNvSpPr>
            <p:nvPr/>
          </p:nvSpPr>
          <p:spPr bwMode="auto">
            <a:xfrm>
              <a:off x="2705" y="7919"/>
              <a:ext cx="1553" cy="222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prstShdw prst="shdw13" dist="53882" dir="13500000">
                <a:schemeClr val="accent2">
                  <a:alpha val="50000"/>
                </a:schemeClr>
              </a:prstShdw>
            </a:effectLst>
          </p:spPr>
          <p:txBody>
            <a:bodyPr anchor="ctr"/>
            <a:lstStyle/>
            <a:p>
              <a:endParaRPr lang="ru-RU" sz="2400" b="1"/>
            </a:p>
          </p:txBody>
        </p:sp>
        <p:sp>
          <p:nvSpPr>
            <p:cNvPr id="12305" name="AutoShape 9"/>
            <p:cNvSpPr>
              <a:spLocks noChangeAspect="1" noChangeArrowheads="1"/>
            </p:cNvSpPr>
            <p:nvPr/>
          </p:nvSpPr>
          <p:spPr bwMode="gray">
            <a:xfrm>
              <a:off x="4270" y="7730"/>
              <a:ext cx="916" cy="2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6" name="Freeform 10"/>
            <p:cNvSpPr>
              <a:spLocks/>
            </p:cNvSpPr>
            <p:nvPr/>
          </p:nvSpPr>
          <p:spPr bwMode="gray">
            <a:xfrm>
              <a:off x="3834" y="6943"/>
              <a:ext cx="855" cy="2196"/>
            </a:xfrm>
            <a:custGeom>
              <a:avLst/>
              <a:gdLst>
                <a:gd name="T0" fmla="*/ 855 w 580"/>
                <a:gd name="T1" fmla="*/ 0 h 798"/>
                <a:gd name="T2" fmla="*/ 852 w 580"/>
                <a:gd name="T3" fmla="*/ 248 h 798"/>
                <a:gd name="T4" fmla="*/ 837 w 580"/>
                <a:gd name="T5" fmla="*/ 479 h 798"/>
                <a:gd name="T6" fmla="*/ 814 w 580"/>
                <a:gd name="T7" fmla="*/ 693 h 798"/>
                <a:gd name="T8" fmla="*/ 775 w 580"/>
                <a:gd name="T9" fmla="*/ 892 h 798"/>
                <a:gd name="T10" fmla="*/ 728 w 580"/>
                <a:gd name="T11" fmla="*/ 1073 h 798"/>
                <a:gd name="T12" fmla="*/ 666 w 580"/>
                <a:gd name="T13" fmla="*/ 1238 h 798"/>
                <a:gd name="T14" fmla="*/ 593 w 580"/>
                <a:gd name="T15" fmla="*/ 1398 h 798"/>
                <a:gd name="T16" fmla="*/ 504 w 580"/>
                <a:gd name="T17" fmla="*/ 1541 h 798"/>
                <a:gd name="T18" fmla="*/ 398 w 580"/>
                <a:gd name="T19" fmla="*/ 1679 h 798"/>
                <a:gd name="T20" fmla="*/ 277 w 580"/>
                <a:gd name="T21" fmla="*/ 1805 h 798"/>
                <a:gd name="T22" fmla="*/ 277 w 580"/>
                <a:gd name="T23" fmla="*/ 2196 h 798"/>
                <a:gd name="T24" fmla="*/ 0 w 580"/>
                <a:gd name="T25" fmla="*/ 1414 h 798"/>
                <a:gd name="T26" fmla="*/ 277 w 580"/>
                <a:gd name="T27" fmla="*/ 633 h 798"/>
                <a:gd name="T28" fmla="*/ 277 w 580"/>
                <a:gd name="T29" fmla="*/ 1024 h 798"/>
                <a:gd name="T30" fmla="*/ 330 w 580"/>
                <a:gd name="T31" fmla="*/ 1013 h 798"/>
                <a:gd name="T32" fmla="*/ 389 w 580"/>
                <a:gd name="T33" fmla="*/ 980 h 798"/>
                <a:gd name="T34" fmla="*/ 451 w 580"/>
                <a:gd name="T35" fmla="*/ 925 h 798"/>
                <a:gd name="T36" fmla="*/ 513 w 580"/>
                <a:gd name="T37" fmla="*/ 853 h 798"/>
                <a:gd name="T38" fmla="*/ 578 w 580"/>
                <a:gd name="T39" fmla="*/ 771 h 798"/>
                <a:gd name="T40" fmla="*/ 637 w 580"/>
                <a:gd name="T41" fmla="*/ 677 h 798"/>
                <a:gd name="T42" fmla="*/ 696 w 580"/>
                <a:gd name="T43" fmla="*/ 572 h 798"/>
                <a:gd name="T44" fmla="*/ 746 w 580"/>
                <a:gd name="T45" fmla="*/ 457 h 798"/>
                <a:gd name="T46" fmla="*/ 790 w 580"/>
                <a:gd name="T47" fmla="*/ 341 h 798"/>
                <a:gd name="T48" fmla="*/ 823 w 580"/>
                <a:gd name="T49" fmla="*/ 226 h 798"/>
                <a:gd name="T50" fmla="*/ 846 w 580"/>
                <a:gd name="T51" fmla="*/ 110 h 798"/>
                <a:gd name="T52" fmla="*/ 852 w 580"/>
                <a:gd name="T53" fmla="*/ 0 h 798"/>
                <a:gd name="T54" fmla="*/ 855 w 580"/>
                <a:gd name="T55" fmla="*/ 0 h 79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666699"/>
                </a:gs>
                <a:gs pos="100000">
                  <a:srgbClr val="7D7DA8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AutoShape 11"/>
            <p:cNvSpPr>
              <a:spLocks noChangeAspect="1" noChangeArrowheads="1"/>
            </p:cNvSpPr>
            <p:nvPr/>
          </p:nvSpPr>
          <p:spPr bwMode="gray">
            <a:xfrm flipH="1">
              <a:off x="5793" y="7730"/>
              <a:ext cx="920" cy="2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8" name="Freeform 12"/>
            <p:cNvSpPr>
              <a:spLocks/>
            </p:cNvSpPr>
            <p:nvPr/>
          </p:nvSpPr>
          <p:spPr bwMode="gray">
            <a:xfrm flipH="1">
              <a:off x="6093" y="6525"/>
              <a:ext cx="847" cy="2508"/>
            </a:xfrm>
            <a:custGeom>
              <a:avLst/>
              <a:gdLst>
                <a:gd name="T0" fmla="*/ 847 w 580"/>
                <a:gd name="T1" fmla="*/ 0 h 798"/>
                <a:gd name="T2" fmla="*/ 844 w 580"/>
                <a:gd name="T3" fmla="*/ 283 h 798"/>
                <a:gd name="T4" fmla="*/ 829 w 580"/>
                <a:gd name="T5" fmla="*/ 547 h 798"/>
                <a:gd name="T6" fmla="*/ 806 w 580"/>
                <a:gd name="T7" fmla="*/ 792 h 798"/>
                <a:gd name="T8" fmla="*/ 768 w 580"/>
                <a:gd name="T9" fmla="*/ 1018 h 798"/>
                <a:gd name="T10" fmla="*/ 721 w 580"/>
                <a:gd name="T11" fmla="*/ 1226 h 798"/>
                <a:gd name="T12" fmla="*/ 660 w 580"/>
                <a:gd name="T13" fmla="*/ 1414 h 798"/>
                <a:gd name="T14" fmla="*/ 587 w 580"/>
                <a:gd name="T15" fmla="*/ 1597 h 798"/>
                <a:gd name="T16" fmla="*/ 499 w 580"/>
                <a:gd name="T17" fmla="*/ 1760 h 798"/>
                <a:gd name="T18" fmla="*/ 394 w 580"/>
                <a:gd name="T19" fmla="*/ 1917 h 798"/>
                <a:gd name="T20" fmla="*/ 275 w 580"/>
                <a:gd name="T21" fmla="*/ 2062 h 798"/>
                <a:gd name="T22" fmla="*/ 275 w 580"/>
                <a:gd name="T23" fmla="*/ 2508 h 798"/>
                <a:gd name="T24" fmla="*/ 0 w 580"/>
                <a:gd name="T25" fmla="*/ 1615 h 798"/>
                <a:gd name="T26" fmla="*/ 275 w 580"/>
                <a:gd name="T27" fmla="*/ 723 h 798"/>
                <a:gd name="T28" fmla="*/ 275 w 580"/>
                <a:gd name="T29" fmla="*/ 1169 h 798"/>
                <a:gd name="T30" fmla="*/ 327 w 580"/>
                <a:gd name="T31" fmla="*/ 1157 h 798"/>
                <a:gd name="T32" fmla="*/ 386 w 580"/>
                <a:gd name="T33" fmla="*/ 1119 h 798"/>
                <a:gd name="T34" fmla="*/ 447 w 580"/>
                <a:gd name="T35" fmla="*/ 1056 h 798"/>
                <a:gd name="T36" fmla="*/ 508 w 580"/>
                <a:gd name="T37" fmla="*/ 974 h 798"/>
                <a:gd name="T38" fmla="*/ 572 w 580"/>
                <a:gd name="T39" fmla="*/ 880 h 798"/>
                <a:gd name="T40" fmla="*/ 631 w 580"/>
                <a:gd name="T41" fmla="*/ 773 h 798"/>
                <a:gd name="T42" fmla="*/ 689 w 580"/>
                <a:gd name="T43" fmla="*/ 654 h 798"/>
                <a:gd name="T44" fmla="*/ 739 w 580"/>
                <a:gd name="T45" fmla="*/ 522 h 798"/>
                <a:gd name="T46" fmla="*/ 783 w 580"/>
                <a:gd name="T47" fmla="*/ 390 h 798"/>
                <a:gd name="T48" fmla="*/ 815 w 580"/>
                <a:gd name="T49" fmla="*/ 258 h 798"/>
                <a:gd name="T50" fmla="*/ 838 w 580"/>
                <a:gd name="T51" fmla="*/ 126 h 798"/>
                <a:gd name="T52" fmla="*/ 844 w 580"/>
                <a:gd name="T53" fmla="*/ 0 h 798"/>
                <a:gd name="T54" fmla="*/ 847 w 580"/>
                <a:gd name="T55" fmla="*/ 0 h 79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666699"/>
                </a:gs>
                <a:gs pos="100000">
                  <a:srgbClr val="CECEDF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2281" y="5410"/>
              <a:ext cx="3247" cy="1812"/>
              <a:chOff x="1997" y="1314"/>
              <a:chExt cx="1889" cy="1009"/>
            </a:xfrm>
          </p:grpSpPr>
          <p:grpSp>
            <p:nvGrpSpPr>
              <p:cNvPr id="4" name="Group 14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12325" name="Oval 15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A52C8"/>
                    </a:gs>
                    <a:gs pos="100000">
                      <a:srgbClr val="43286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ru-RU"/>
                </a:p>
              </p:txBody>
            </p:sp>
            <p:sp>
              <p:nvSpPr>
                <p:cNvPr id="12326" name="Oval 16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BB2E7"/>
                    </a:gs>
                    <a:gs pos="100000">
                      <a:srgbClr val="8A52C8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prstShdw prst="shdw13" dist="53882" dir="13500000">
                    <a:srgbClr val="9999FF">
                      <a:alpha val="50000"/>
                    </a:srgbClr>
                  </a:prstShdw>
                </a:effectLst>
              </p:spPr>
              <p:txBody>
                <a:bodyPr anchor="ctr"/>
                <a:lstStyle/>
                <a:p>
                  <a:endParaRPr lang="ru-RU"/>
                </a:p>
              </p:txBody>
            </p:sp>
          </p:grpSp>
          <p:sp>
            <p:nvSpPr>
              <p:cNvPr id="12321" name="Oval 17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solidFill>
                <a:srgbClr val="666699">
                  <a:alpha val="34117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22" name="Oval 18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5AB14B">
                      <a:alpha val="0"/>
                    </a:srgbClr>
                  </a:gs>
                  <a:gs pos="100000">
                    <a:srgbClr val="C5E4C0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23" name="Oval 19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solidFill>
                <a:srgbClr val="969696">
                  <a:alpha val="47842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24" name="Oval 20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B14B">
                      <a:alpha val="37999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</p:grp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5811" y="5410"/>
              <a:ext cx="2634" cy="1812"/>
              <a:chOff x="1997" y="1314"/>
              <a:chExt cx="1889" cy="1009"/>
            </a:xfrm>
          </p:grpSpPr>
          <p:grpSp>
            <p:nvGrpSpPr>
              <p:cNvPr id="6" name="Group 2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12318" name="Oval 23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A52C8"/>
                    </a:gs>
                    <a:gs pos="100000">
                      <a:srgbClr val="43286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ru-RU"/>
                </a:p>
              </p:txBody>
            </p:sp>
            <p:sp>
              <p:nvSpPr>
                <p:cNvPr id="12319" name="Oval 24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BB2E7"/>
                    </a:gs>
                    <a:gs pos="100000">
                      <a:srgbClr val="8A52C8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107763" dir="13500000" algn="ctr" rotWithShape="0">
                    <a:srgbClr val="9999FF">
                      <a:alpha val="50000"/>
                    </a:srgbClr>
                  </a:outerShdw>
                </a:effectLst>
              </p:spPr>
              <p:txBody>
                <a:bodyPr anchor="ctr"/>
                <a:lstStyle/>
                <a:p>
                  <a:endParaRPr lang="ru-RU"/>
                </a:p>
              </p:txBody>
            </p:sp>
          </p:grpSp>
          <p:sp>
            <p:nvSpPr>
              <p:cNvPr id="12314" name="Oval 2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solidFill>
                <a:srgbClr val="666699">
                  <a:alpha val="34117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15" name="Oval 26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5AB14B">
                      <a:alpha val="0"/>
                    </a:srgbClr>
                  </a:gs>
                  <a:gs pos="100000">
                    <a:srgbClr val="C5E4C0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16" name="Oval 27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solidFill>
                <a:srgbClr val="969696">
                  <a:alpha val="47842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  <p:sp>
            <p:nvSpPr>
              <p:cNvPr id="12317" name="Oval 2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AB14B">
                      <a:alpha val="37999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endParaRPr lang="ru-RU"/>
              </a:p>
            </p:txBody>
          </p:sp>
        </p:grpSp>
        <p:sp>
          <p:nvSpPr>
            <p:cNvPr id="12311" name="Text Box 29"/>
            <p:cNvSpPr txBox="1">
              <a:spLocks noChangeArrowheads="1"/>
            </p:cNvSpPr>
            <p:nvPr/>
          </p:nvSpPr>
          <p:spPr bwMode="auto">
            <a:xfrm>
              <a:off x="2563" y="5828"/>
              <a:ext cx="2542" cy="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ru-RU" sz="2400" b="1" dirty="0" smtClean="0"/>
                <a:t>Предмет  </a:t>
              </a:r>
              <a:r>
                <a:rPr lang="ru-RU" sz="2400" b="1" dirty="0"/>
                <a:t>исследования </a:t>
              </a:r>
            </a:p>
          </p:txBody>
        </p:sp>
        <p:sp>
          <p:nvSpPr>
            <p:cNvPr id="12312" name="Text Box 30"/>
            <p:cNvSpPr txBox="1">
              <a:spLocks noChangeArrowheads="1"/>
            </p:cNvSpPr>
            <p:nvPr/>
          </p:nvSpPr>
          <p:spPr bwMode="auto">
            <a:xfrm>
              <a:off x="6093" y="5828"/>
              <a:ext cx="2200" cy="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ru-RU" sz="2400" b="1" dirty="0"/>
                <a:t>Объект </a:t>
              </a:r>
              <a:r>
                <a:rPr lang="ru-RU" sz="2400" b="1" dirty="0" smtClean="0"/>
                <a:t>исследования</a:t>
              </a:r>
              <a:endParaRPr lang="ru-RU" sz="2400" b="1" dirty="0"/>
            </a:p>
          </p:txBody>
        </p:sp>
      </p:grpSp>
      <p:pic>
        <p:nvPicPr>
          <p:cNvPr id="12293" name="Picture 31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13360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32"/>
          <p:cNvSpPr>
            <a:spLocks noChangeArrowheads="1"/>
          </p:cNvSpPr>
          <p:nvPr/>
        </p:nvSpPr>
        <p:spPr bwMode="auto">
          <a:xfrm>
            <a:off x="5786447" y="4357694"/>
            <a:ext cx="26432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/>
              <a:t>Отношение </a:t>
            </a:r>
            <a:r>
              <a:rPr lang="ru-RU" sz="2400" b="1" dirty="0" smtClean="0"/>
              <a:t>к</a:t>
            </a:r>
            <a:endParaRPr lang="ru-RU" sz="2400" b="1" dirty="0"/>
          </a:p>
          <a:p>
            <a:r>
              <a:rPr lang="ru-RU" sz="2400" b="1" dirty="0"/>
              <a:t>хлебу </a:t>
            </a:r>
            <a:r>
              <a:rPr lang="ru-RU" sz="2400" b="1" dirty="0" smtClean="0"/>
              <a:t>учащихся</a:t>
            </a:r>
            <a:endParaRPr lang="ru-RU" sz="2400" b="1" dirty="0"/>
          </a:p>
          <a:p>
            <a:r>
              <a:rPr lang="ru-RU" sz="2400" b="1" dirty="0" smtClean="0"/>
              <a:t>нашей школы.</a:t>
            </a:r>
            <a:endParaRPr lang="ru-RU" sz="2400" b="1" dirty="0"/>
          </a:p>
        </p:txBody>
      </p:sp>
      <p:sp>
        <p:nvSpPr>
          <p:cNvPr id="12295" name="Rectangle 33"/>
          <p:cNvSpPr>
            <a:spLocks noChangeArrowheads="1"/>
          </p:cNvSpPr>
          <p:nvPr/>
        </p:nvSpPr>
        <p:spPr bwMode="auto">
          <a:xfrm>
            <a:off x="1403350" y="4581525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tx2"/>
                </a:solidFill>
              </a:rPr>
              <a:t>Хлеб</a:t>
            </a:r>
          </a:p>
        </p:txBody>
      </p:sp>
      <p:pic>
        <p:nvPicPr>
          <p:cNvPr id="12296" name="Picture 37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24850" y="213360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38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51485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39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451485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40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41" descr="babochka0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0"/>
            <a:ext cx="819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Гипотеза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Если определить роль хлеба в жизни людей, то можно узнать, как «дорого» он стоит.</a:t>
            </a:r>
          </a:p>
          <a:p>
            <a:endParaRPr lang="ru-RU" dirty="0"/>
          </a:p>
        </p:txBody>
      </p:sp>
      <p:pic>
        <p:nvPicPr>
          <p:cNvPr id="1026" name="Picture 2" descr="C:\Users\home\Desktop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143248"/>
            <a:ext cx="6026155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24633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993</Words>
  <Application>Microsoft Office PowerPoint</Application>
  <PresentationFormat>Экран (4:3)</PresentationFormat>
  <Paragraphs>171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Поток</vt:lpstr>
      <vt:lpstr>Проектная работа «Хлеб-всему голова»</vt:lpstr>
      <vt:lpstr>Слайд 2</vt:lpstr>
      <vt:lpstr>Актуальность проекта </vt:lpstr>
      <vt:lpstr>Цель проекта</vt:lpstr>
      <vt:lpstr>Слайд 5</vt:lpstr>
      <vt:lpstr>Слайд 6</vt:lpstr>
      <vt:lpstr>Проблема </vt:lpstr>
      <vt:lpstr>Слайд 8</vt:lpstr>
      <vt:lpstr>Гипотеза </vt:lpstr>
      <vt:lpstr>Слайд 10</vt:lpstr>
      <vt:lpstr>Что такое хлеб?</vt:lpstr>
      <vt:lpstr>????????????</vt:lpstr>
      <vt:lpstr>Посещение библиотеки  в поисках информации</vt:lpstr>
      <vt:lpstr>Слайд 14</vt:lpstr>
      <vt:lpstr>Из словаря Ожегова </vt:lpstr>
      <vt:lpstr>  Из чего пекут хлеб     </vt:lpstr>
      <vt:lpstr>Пищевая ценность хлеба</vt:lpstr>
      <vt:lpstr>Пищевая ценность хлеба</vt:lpstr>
      <vt:lpstr>.</vt:lpstr>
      <vt:lpstr>Слайд 20</vt:lpstr>
      <vt:lpstr>Традиции </vt:lpstr>
      <vt:lpstr>     Приметы</vt:lpstr>
      <vt:lpstr>Слайд 23</vt:lpstr>
      <vt:lpstr>Слайд 24</vt:lpstr>
      <vt:lpstr>Хлеб приходит к нам на стол очень сложным путем…</vt:lpstr>
      <vt:lpstr>Слайд 26</vt:lpstr>
      <vt:lpstr>Слайд 27</vt:lpstr>
      <vt:lpstr>Слайд 28</vt:lpstr>
      <vt:lpstr>Слайд 29</vt:lpstr>
      <vt:lpstr>Слайд 30</vt:lpstr>
      <vt:lpstr>  Дома я попробовала сама испечь хлеб</vt:lpstr>
      <vt:lpstr>Выступления перед учащимися школы</vt:lpstr>
      <vt:lpstr>Слайд 33</vt:lpstr>
      <vt:lpstr>Слайд 34</vt:lpstr>
      <vt:lpstr>Слайд 35</vt:lpstr>
      <vt:lpstr>Слайд 36</vt:lpstr>
      <vt:lpstr>Список  использованной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«Хлеб-всему голова»</dc:title>
  <dc:creator>Учитель</dc:creator>
  <cp:lastModifiedBy>home</cp:lastModifiedBy>
  <cp:revision>73</cp:revision>
  <dcterms:created xsi:type="dcterms:W3CDTF">2020-03-03T03:03:59Z</dcterms:created>
  <dcterms:modified xsi:type="dcterms:W3CDTF">2020-11-18T10:10:34Z</dcterms:modified>
</cp:coreProperties>
</file>