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61" r:id="rId2"/>
    <p:sldId id="256" r:id="rId3"/>
    <p:sldId id="258" r:id="rId4"/>
    <p:sldId id="277" r:id="rId5"/>
    <p:sldId id="276" r:id="rId6"/>
    <p:sldId id="259" r:id="rId7"/>
    <p:sldId id="284" r:id="rId8"/>
    <p:sldId id="298" r:id="rId9"/>
    <p:sldId id="299" r:id="rId10"/>
    <p:sldId id="300" r:id="rId11"/>
    <p:sldId id="285" r:id="rId12"/>
    <p:sldId id="278" r:id="rId13"/>
    <p:sldId id="279" r:id="rId14"/>
    <p:sldId id="280" r:id="rId15"/>
    <p:sldId id="281" r:id="rId16"/>
    <p:sldId id="282" r:id="rId17"/>
    <p:sldId id="283" r:id="rId18"/>
    <p:sldId id="287" r:id="rId19"/>
    <p:sldId id="288" r:id="rId20"/>
    <p:sldId id="295" r:id="rId21"/>
    <p:sldId id="296" r:id="rId22"/>
    <p:sldId id="297" r:id="rId23"/>
    <p:sldId id="289" r:id="rId24"/>
    <p:sldId id="290" r:id="rId25"/>
    <p:sldId id="291" r:id="rId26"/>
    <p:sldId id="292" r:id="rId27"/>
    <p:sldId id="293" r:id="rId28"/>
    <p:sldId id="294" r:id="rId29"/>
    <p:sldId id="286" r:id="rId30"/>
    <p:sldId id="275"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varScale="1">
        <p:scale>
          <a:sx n="41" d="100"/>
          <a:sy n="41" d="100"/>
        </p:scale>
        <p:origin x="-780" y="-114"/>
      </p:cViewPr>
      <p:guideLst>
        <p:guide orient="horz" pos="2160"/>
        <p:guide pos="2880"/>
      </p:guideLst>
    </p:cSldViewPr>
  </p:slideViewPr>
  <p:outlineViewPr>
    <p:cViewPr>
      <p:scale>
        <a:sx n="33" d="100"/>
        <a:sy n="33" d="100"/>
      </p:scale>
      <p:origin x="48" y="291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010071-FAF3-46D2-B8D8-C93DD00BEA5E}" type="datetimeFigureOut">
              <a:rPr lang="ru-RU" smtClean="0"/>
              <a:pPr/>
              <a:t>11.11.2020</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81B6A1-498E-469A-BC48-8F2F89DB747C}" type="slidenum">
              <a:rPr lang="ru-RU" smtClean="0"/>
              <a:pPr/>
              <a:t>‹#›</a:t>
            </a:fld>
            <a:endParaRPr lang="ru-RU"/>
          </a:p>
        </p:txBody>
      </p:sp>
    </p:spTree>
    <p:extLst>
      <p:ext uri="{BB962C8B-B14F-4D97-AF65-F5344CB8AC3E}">
        <p14:creationId xmlns:p14="http://schemas.microsoft.com/office/powerpoint/2010/main" val="3737301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А</a:t>
            </a:r>
            <a:endParaRPr lang="ru-RU" dirty="0"/>
          </a:p>
        </p:txBody>
      </p:sp>
      <p:sp>
        <p:nvSpPr>
          <p:cNvPr id="4" name="Номер слайда 3"/>
          <p:cNvSpPr>
            <a:spLocks noGrp="1"/>
          </p:cNvSpPr>
          <p:nvPr>
            <p:ph type="sldNum" sz="quarter" idx="10"/>
          </p:nvPr>
        </p:nvSpPr>
        <p:spPr/>
        <p:txBody>
          <a:bodyPr/>
          <a:lstStyle/>
          <a:p>
            <a:fld id="{9D81B6A1-498E-469A-BC48-8F2F89DB747C}" type="slidenum">
              <a:rPr lang="ru-RU" smtClean="0"/>
              <a:pPr/>
              <a:t>1</a:t>
            </a:fld>
            <a:endParaRPr lang="ru-RU"/>
          </a:p>
        </p:txBody>
      </p:sp>
    </p:spTree>
    <p:extLst>
      <p:ext uri="{BB962C8B-B14F-4D97-AF65-F5344CB8AC3E}">
        <p14:creationId xmlns:p14="http://schemas.microsoft.com/office/powerpoint/2010/main" val="40435331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1566702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2903771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13D1B4-12D5-48A9-897E-12C7EC75BF00}" type="slidenum">
              <a:rPr lang="ru-RU" smtClean="0"/>
              <a:pPr/>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82320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2624307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13D1B4-12D5-48A9-897E-12C7EC75BF00}" type="slidenum">
              <a:rPr lang="ru-RU" smtClean="0"/>
              <a:pPr/>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169908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2014070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30046164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613601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2714312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775550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506357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3563137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3041115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182171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Date Placeholder 4"/>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4232058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EEDAC8D-072A-4146-8B94-48F7ACD2D731}" type="datetimeFigureOut">
              <a:rPr lang="ru-RU" smtClean="0"/>
              <a:pPr/>
              <a:t>11.11.2020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413D1B4-12D5-48A9-897E-12C7EC75BF00}" type="slidenum">
              <a:rPr lang="ru-RU" smtClean="0"/>
              <a:pPr/>
              <a:t>‹#›</a:t>
            </a:fld>
            <a:endParaRPr lang="ru-RU"/>
          </a:p>
        </p:txBody>
      </p:sp>
    </p:spTree>
    <p:extLst>
      <p:ext uri="{BB962C8B-B14F-4D97-AF65-F5344CB8AC3E}">
        <p14:creationId xmlns:p14="http://schemas.microsoft.com/office/powerpoint/2010/main" val="4018495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EEDAC8D-072A-4146-8B94-48F7ACD2D731}" type="datetimeFigureOut">
              <a:rPr lang="ru-RU" smtClean="0"/>
              <a:pPr/>
              <a:t>11.11.2020</a:t>
            </a:fld>
            <a:endParaRPr lang="ru-RU"/>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9413D1B4-12D5-48A9-897E-12C7EC75BF00}" type="slidenum">
              <a:rPr lang="ru-RU" smtClean="0"/>
              <a:pPr/>
              <a:t>‹#›</a:t>
            </a:fld>
            <a:endParaRPr lang="ru-RU"/>
          </a:p>
        </p:txBody>
      </p:sp>
    </p:spTree>
    <p:extLst>
      <p:ext uri="{BB962C8B-B14F-4D97-AF65-F5344CB8AC3E}">
        <p14:creationId xmlns:p14="http://schemas.microsoft.com/office/powerpoint/2010/main" val="14869482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s://infourok.ru/go.html?href=http://table-tennis-omsk.ru/" TargetMode="External"/><Relationship Id="rId2" Type="http://schemas.openxmlformats.org/officeDocument/2006/relationships/hyperlink" Target="https://infourok.ru/go.html?href=http://ttennis-luga.ucoz.ru/index/0-8"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46179" y="1340768"/>
            <a:ext cx="7772400" cy="2647959"/>
          </a:xfrm>
        </p:spPr>
        <p:txBody>
          <a:bodyPr>
            <a:normAutofit fontScale="90000"/>
          </a:bodyPr>
          <a:lstStyle/>
          <a:p>
            <a:r>
              <a:rPr lang="ru-RU" sz="6600" dirty="0"/>
              <a:t>Н</a:t>
            </a:r>
            <a:r>
              <a:rPr lang="ru-RU" sz="6600" dirty="0" smtClean="0"/>
              <a:t>астольный теннис-           -как вид спорта</a:t>
            </a:r>
            <a:endParaRPr lang="ru-RU" sz="6600" dirty="0"/>
          </a:p>
        </p:txBody>
      </p:sp>
      <p:sp>
        <p:nvSpPr>
          <p:cNvPr id="3" name="Текст 2"/>
          <p:cNvSpPr>
            <a:spLocks noGrp="1"/>
          </p:cNvSpPr>
          <p:nvPr>
            <p:ph type="body" idx="1"/>
          </p:nvPr>
        </p:nvSpPr>
        <p:spPr>
          <a:xfrm>
            <a:off x="714348" y="0"/>
            <a:ext cx="7772400" cy="1928825"/>
          </a:xfrm>
        </p:spPr>
        <p:txBody>
          <a:bodyPr>
            <a:normAutofit fontScale="92500"/>
          </a:bodyPr>
          <a:lstStyle/>
          <a:p>
            <a:r>
              <a:rPr lang="ru-RU" sz="6000" dirty="0" smtClean="0"/>
              <a:t>     ПРОЕКТ НА ТЕМУ</a:t>
            </a:r>
            <a:r>
              <a:rPr lang="ru-RU" sz="8000" dirty="0"/>
              <a:t>:</a:t>
            </a:r>
            <a:endParaRPr lang="ru-RU" sz="6000" dirty="0"/>
          </a:p>
        </p:txBody>
      </p:sp>
      <p:sp>
        <p:nvSpPr>
          <p:cNvPr id="4" name="Прямоугольник 3"/>
          <p:cNvSpPr/>
          <p:nvPr/>
        </p:nvSpPr>
        <p:spPr>
          <a:xfrm>
            <a:off x="4355976" y="5085184"/>
            <a:ext cx="4572000" cy="1569660"/>
          </a:xfrm>
          <a:prstGeom prst="rect">
            <a:avLst/>
          </a:prstGeom>
        </p:spPr>
        <p:txBody>
          <a:bodyPr>
            <a:spAutoFit/>
          </a:bodyPr>
          <a:lstStyle/>
          <a:p>
            <a:r>
              <a:rPr lang="ru-RU" sz="2400" dirty="0"/>
              <a:t> </a:t>
            </a:r>
            <a:r>
              <a:rPr lang="ru-RU" sz="2400" dirty="0" smtClean="0"/>
              <a:t>МБОУ «ООШ с. </a:t>
            </a:r>
            <a:r>
              <a:rPr lang="ru-RU" sz="2400" dirty="0" err="1" smtClean="0"/>
              <a:t>Руновка</a:t>
            </a:r>
            <a:r>
              <a:rPr lang="ru-RU" sz="2400" dirty="0" smtClean="0"/>
              <a:t>»</a:t>
            </a:r>
            <a:endParaRPr lang="ru-RU" sz="2400" dirty="0"/>
          </a:p>
          <a:p>
            <a:r>
              <a:rPr lang="ru-RU" sz="2400" dirty="0" smtClean="0"/>
              <a:t>Выполнил: Ученик 9-го класса </a:t>
            </a:r>
            <a:r>
              <a:rPr lang="ru-RU" sz="2400" dirty="0" smtClean="0"/>
              <a:t>Боровик Никита</a:t>
            </a:r>
            <a:r>
              <a:rPr lang="ru-RU" sz="2400" dirty="0" smtClean="0"/>
              <a:t>.</a:t>
            </a:r>
            <a:endParaRPr lang="ru-RU" sz="2400" dirty="0" smtClean="0"/>
          </a:p>
          <a:p>
            <a:r>
              <a:rPr lang="ru-RU" sz="2400" dirty="0" smtClean="0"/>
              <a:t>Руководитель: </a:t>
            </a:r>
            <a:r>
              <a:rPr lang="ru-RU" sz="2400" dirty="0" err="1" smtClean="0"/>
              <a:t>Шипицын</a:t>
            </a:r>
            <a:r>
              <a:rPr lang="ru-RU" sz="2400" dirty="0" smtClean="0"/>
              <a:t> А.Г.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614949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626697" cy="1320800"/>
          </a:xfrm>
        </p:spPr>
        <p:txBody>
          <a:bodyPr>
            <a:noAutofit/>
          </a:bodyPr>
          <a:lstStyle/>
          <a:p>
            <a:r>
              <a:rPr lang="ru-RU" sz="2400" dirty="0"/>
              <a:t>Обработав данные анкеты, мы получили следующий результат: всего обработано </a:t>
            </a:r>
            <a:r>
              <a:rPr lang="ru-RU" sz="2400" dirty="0" smtClean="0"/>
              <a:t>25 </a:t>
            </a:r>
            <a:r>
              <a:rPr lang="ru-RU" sz="2400" dirty="0"/>
              <a:t>анкет.</a:t>
            </a:r>
            <a:br>
              <a:rPr lang="ru-RU" sz="2400" dirty="0"/>
            </a:br>
            <a:endParaRPr lang="ru-RU" sz="2400" dirty="0"/>
          </a:p>
        </p:txBody>
      </p:sp>
      <p:sp>
        <p:nvSpPr>
          <p:cNvPr id="3" name="Объект 2"/>
          <p:cNvSpPr>
            <a:spLocks noGrp="1"/>
          </p:cNvSpPr>
          <p:nvPr>
            <p:ph idx="1"/>
          </p:nvPr>
        </p:nvSpPr>
        <p:spPr>
          <a:xfrm>
            <a:off x="609599" y="2160590"/>
            <a:ext cx="6626696" cy="3880773"/>
          </a:xfrm>
        </p:spPr>
        <p:txBody>
          <a:bodyPr>
            <a:normAutofit/>
          </a:bodyPr>
          <a:lstStyle/>
          <a:p>
            <a:pPr>
              <a:buFont typeface="Arial" panose="020B0604020202020204" pitchFamily="34" charset="0"/>
              <a:buChar char="•"/>
            </a:pPr>
            <a:r>
              <a:rPr lang="ru-RU" sz="2000" dirty="0" smtClean="0"/>
              <a:t>17</a:t>
            </a:r>
            <a:r>
              <a:rPr lang="ru-RU" sz="2000" dirty="0"/>
              <a:t> </a:t>
            </a:r>
            <a:r>
              <a:rPr lang="ru-RU" sz="2000" dirty="0">
                <a:latin typeface="Times New Roman CYR, serif"/>
              </a:rPr>
              <a:t>человек любят заниматься настольным </a:t>
            </a:r>
            <a:r>
              <a:rPr lang="ru-RU" sz="2000" dirty="0" smtClean="0">
                <a:latin typeface="Times New Roman CYR, serif"/>
              </a:rPr>
              <a:t>теннисом;</a:t>
            </a:r>
            <a:endParaRPr lang="ru-RU" sz="2000" dirty="0" smtClean="0"/>
          </a:p>
          <a:p>
            <a:pPr>
              <a:buFont typeface="Arial" panose="020B0604020202020204" pitchFamily="34" charset="0"/>
              <a:buChar char="•"/>
            </a:pPr>
            <a:r>
              <a:rPr lang="ru-RU" sz="2000" dirty="0" smtClean="0"/>
              <a:t>9</a:t>
            </a:r>
            <a:r>
              <a:rPr lang="ru-RU" sz="2000" dirty="0"/>
              <a:t> </a:t>
            </a:r>
            <a:r>
              <a:rPr lang="ru-RU" sz="2000" dirty="0">
                <a:latin typeface="Times New Roman CYR, serif"/>
              </a:rPr>
              <a:t>человек принимало участие в школьных соревнованиях</a:t>
            </a:r>
            <a:endParaRPr lang="ru-RU" sz="2000" dirty="0"/>
          </a:p>
          <a:p>
            <a:pPr>
              <a:buFont typeface="Arial" panose="020B0604020202020204" pitchFamily="34" charset="0"/>
              <a:buChar char="•"/>
            </a:pPr>
            <a:r>
              <a:rPr lang="ru-RU" sz="2000" dirty="0"/>
              <a:t>5 </a:t>
            </a:r>
            <a:r>
              <a:rPr lang="ru-RU" sz="2000" dirty="0">
                <a:latin typeface="Times New Roman CYR, serif"/>
              </a:rPr>
              <a:t>человек </a:t>
            </a:r>
            <a:r>
              <a:rPr lang="ru-RU" sz="2000" dirty="0" smtClean="0">
                <a:latin typeface="Times New Roman CYR, serif"/>
              </a:rPr>
              <a:t>участвовали </a:t>
            </a:r>
            <a:r>
              <a:rPr lang="ru-RU" sz="2000" dirty="0">
                <a:latin typeface="Times New Roman CYR, serif"/>
              </a:rPr>
              <a:t>в районных соревнованиях</a:t>
            </a:r>
            <a:endParaRPr lang="ru-RU" sz="2000" dirty="0"/>
          </a:p>
          <a:p>
            <a:pPr>
              <a:buFont typeface="Arial" panose="020B0604020202020204" pitchFamily="34" charset="0"/>
              <a:buChar char="•"/>
            </a:pPr>
            <a:r>
              <a:rPr lang="ru-RU" sz="2000" dirty="0" smtClean="0">
                <a:latin typeface="Times New Roman CYR, serif"/>
              </a:rPr>
              <a:t>15 человек занимаются </a:t>
            </a:r>
            <a:r>
              <a:rPr lang="ru-RU" sz="2000" dirty="0">
                <a:latin typeface="Times New Roman CYR, serif"/>
              </a:rPr>
              <a:t>настольным теннисом для здоровья, для поддержки спортивной формы, для достижения результатов, для </a:t>
            </a:r>
            <a:r>
              <a:rPr lang="ru-RU" sz="2000" dirty="0" smtClean="0">
                <a:latin typeface="Times New Roman CYR, serif"/>
              </a:rPr>
              <a:t>себя, потому что интересно </a:t>
            </a:r>
            <a:r>
              <a:rPr lang="ru-RU" sz="2000" dirty="0">
                <a:latin typeface="Times New Roman CYR, serif"/>
              </a:rPr>
              <a:t>и др</a:t>
            </a:r>
            <a:r>
              <a:rPr lang="ru-RU" sz="2000" dirty="0" smtClean="0">
                <a:latin typeface="Times New Roman CYR, serif"/>
              </a:rPr>
              <a:t>.</a:t>
            </a:r>
            <a:r>
              <a:rPr lang="ru-RU" sz="2000" dirty="0"/>
              <a:t/>
            </a:r>
            <a:br>
              <a:rPr lang="ru-RU" sz="2000" dirty="0"/>
            </a:br>
            <a:endParaRPr lang="ru-RU" sz="2000" dirty="0"/>
          </a:p>
        </p:txBody>
      </p:sp>
    </p:spTree>
    <p:extLst>
      <p:ext uri="{BB962C8B-B14F-4D97-AF65-F5344CB8AC3E}">
        <p14:creationId xmlns:p14="http://schemas.microsoft.com/office/powerpoint/2010/main" val="8072145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0"/>
            <a:ext cx="5826719" cy="1340768"/>
          </a:xfrm>
        </p:spPr>
        <p:txBody>
          <a:bodyPr/>
          <a:lstStyle/>
          <a:p>
            <a:r>
              <a:rPr lang="ru-RU" sz="2800" dirty="0"/>
              <a:t>Правила игры в настольный теннис (кратко) </a:t>
            </a:r>
          </a:p>
        </p:txBody>
      </p:sp>
      <p:sp>
        <p:nvSpPr>
          <p:cNvPr id="3" name="Подзаголовок 2"/>
          <p:cNvSpPr>
            <a:spLocks noGrp="1"/>
          </p:cNvSpPr>
          <p:nvPr>
            <p:ph type="subTitle" idx="1"/>
          </p:nvPr>
        </p:nvSpPr>
        <p:spPr>
          <a:xfrm>
            <a:off x="323529" y="1340768"/>
            <a:ext cx="8424936" cy="5328592"/>
          </a:xfrm>
        </p:spPr>
        <p:txBody>
          <a:bodyPr>
            <a:normAutofit/>
          </a:bodyPr>
          <a:lstStyle/>
          <a:p>
            <a:pPr algn="l"/>
            <a:r>
              <a:rPr lang="ru-RU" sz="2000" dirty="0">
                <a:solidFill>
                  <a:srgbClr val="333333"/>
                </a:solidFill>
                <a:latin typeface="Roboto"/>
              </a:rPr>
              <a:t>Актуальная редакция правил настольного тенниса от 2012 года и доступна на сайте Международной федерации настольного тенниса</a:t>
            </a:r>
            <a:r>
              <a:rPr lang="ru-RU" sz="2000" dirty="0" smtClean="0">
                <a:solidFill>
                  <a:srgbClr val="333333"/>
                </a:solidFill>
                <a:latin typeface="Roboto"/>
              </a:rPr>
              <a:t>.</a:t>
            </a:r>
          </a:p>
          <a:p>
            <a:pPr algn="l"/>
            <a:r>
              <a:rPr lang="ru-RU" sz="2000" dirty="0" smtClean="0">
                <a:solidFill>
                  <a:srgbClr val="333333"/>
                </a:solidFill>
                <a:latin typeface="Roboto"/>
              </a:rPr>
              <a:t> </a:t>
            </a:r>
            <a:r>
              <a:rPr lang="ru-RU" sz="2000" dirty="0">
                <a:solidFill>
                  <a:srgbClr val="333333"/>
                </a:solidFill>
                <a:latin typeface="Roboto"/>
              </a:rPr>
              <a:t>Введем несколько определений</a:t>
            </a:r>
            <a:r>
              <a:rPr lang="ru-RU" sz="2000" dirty="0" smtClean="0">
                <a:solidFill>
                  <a:srgbClr val="333333"/>
                </a:solidFill>
                <a:latin typeface="Roboto"/>
              </a:rPr>
              <a:t>:</a:t>
            </a:r>
          </a:p>
          <a:p>
            <a:pPr algn="l"/>
            <a:r>
              <a:rPr lang="ru-RU" sz="2000" dirty="0" smtClean="0">
                <a:solidFill>
                  <a:srgbClr val="333333"/>
                </a:solidFill>
                <a:latin typeface="Roboto"/>
              </a:rPr>
              <a:t> </a:t>
            </a:r>
            <a:r>
              <a:rPr lang="ru-RU" sz="2000" dirty="0">
                <a:solidFill>
                  <a:srgbClr val="333333"/>
                </a:solidFill>
                <a:latin typeface="Roboto"/>
              </a:rPr>
              <a:t>«Розыгрыш» — период времени, когда мяч находится в игре</a:t>
            </a:r>
            <a:r>
              <a:rPr lang="ru-RU" sz="2000" dirty="0" smtClean="0">
                <a:solidFill>
                  <a:srgbClr val="333333"/>
                </a:solidFill>
                <a:latin typeface="Roboto"/>
              </a:rPr>
              <a:t>.</a:t>
            </a:r>
          </a:p>
          <a:p>
            <a:pPr algn="l"/>
            <a:r>
              <a:rPr lang="ru-RU" sz="2000" dirty="0" smtClean="0">
                <a:solidFill>
                  <a:srgbClr val="333333"/>
                </a:solidFill>
                <a:latin typeface="Roboto"/>
              </a:rPr>
              <a:t> </a:t>
            </a:r>
            <a:r>
              <a:rPr lang="ru-RU" sz="2000" dirty="0">
                <a:solidFill>
                  <a:srgbClr val="333333"/>
                </a:solidFill>
                <a:latin typeface="Roboto"/>
              </a:rPr>
              <a:t>«Мяч в игре» считается с последнего момента нахождения его на неподвижной ладони свободной кисти перед намеренным подбрасыванием его в подаче до тех пор, пока не будет решено, что розыгрыш следует переиграть или он завершён присуждением очка</a:t>
            </a:r>
            <a:r>
              <a:rPr lang="ru-RU" sz="2000" dirty="0" smtClean="0">
                <a:solidFill>
                  <a:srgbClr val="333333"/>
                </a:solidFill>
                <a:latin typeface="Roboto"/>
              </a:rPr>
              <a:t>.</a:t>
            </a:r>
          </a:p>
          <a:p>
            <a:pPr algn="l"/>
            <a:r>
              <a:rPr lang="ru-RU" sz="2000" dirty="0" smtClean="0">
                <a:solidFill>
                  <a:srgbClr val="333333"/>
                </a:solidFill>
                <a:latin typeface="Roboto"/>
              </a:rPr>
              <a:t> </a:t>
            </a:r>
            <a:r>
              <a:rPr lang="ru-RU" sz="2000" dirty="0">
                <a:solidFill>
                  <a:srgbClr val="333333"/>
                </a:solidFill>
                <a:latin typeface="Roboto"/>
              </a:rPr>
              <a:t>«Переигровка» — розыгрыш, результат которого не засчитан. «Очко» — розыгрыш, результат которого засчитан</a:t>
            </a:r>
            <a:r>
              <a:rPr lang="ru-RU" sz="2000" dirty="0" smtClean="0">
                <a:solidFill>
                  <a:srgbClr val="333333"/>
                </a:solidFill>
                <a:latin typeface="Roboto"/>
              </a:rPr>
              <a:t>.</a:t>
            </a:r>
          </a:p>
          <a:p>
            <a:pPr algn="l"/>
            <a:r>
              <a:rPr lang="ru-RU" sz="2000" dirty="0" smtClean="0">
                <a:solidFill>
                  <a:srgbClr val="333333"/>
                </a:solidFill>
                <a:latin typeface="Roboto"/>
              </a:rPr>
              <a:t> </a:t>
            </a:r>
            <a:r>
              <a:rPr lang="ru-RU" sz="2000" dirty="0">
                <a:solidFill>
                  <a:srgbClr val="333333"/>
                </a:solidFill>
                <a:latin typeface="Roboto"/>
              </a:rPr>
              <a:t>«Подающий» — игрок, который должен первым ударить по мячу в розыгрыше</a:t>
            </a:r>
            <a:r>
              <a:rPr lang="ru-RU" sz="2000" dirty="0" smtClean="0">
                <a:solidFill>
                  <a:srgbClr val="333333"/>
                </a:solidFill>
                <a:latin typeface="Roboto"/>
              </a:rPr>
              <a:t>.</a:t>
            </a:r>
          </a:p>
          <a:p>
            <a:pPr algn="l"/>
            <a:r>
              <a:rPr lang="ru-RU" sz="2000" dirty="0" smtClean="0">
                <a:solidFill>
                  <a:srgbClr val="333333"/>
                </a:solidFill>
                <a:latin typeface="Roboto"/>
              </a:rPr>
              <a:t> </a:t>
            </a:r>
            <a:r>
              <a:rPr lang="ru-RU" sz="2000" dirty="0">
                <a:solidFill>
                  <a:srgbClr val="333333"/>
                </a:solidFill>
                <a:latin typeface="Roboto"/>
              </a:rPr>
              <a:t>«Принимающий» — игрок, который должен вторым ударить по мячу в розыгрыше</a:t>
            </a:r>
            <a:r>
              <a:rPr lang="ru-RU" sz="2000" dirty="0" smtClean="0">
                <a:solidFill>
                  <a:srgbClr val="333333"/>
                </a:solidFill>
                <a:latin typeface="Roboto"/>
              </a:rPr>
              <a:t>.</a:t>
            </a:r>
            <a:endParaRPr lang="ru-RU" dirty="0">
              <a:solidFill>
                <a:srgbClr val="333333"/>
              </a:solidFill>
              <a:latin typeface="Roboto"/>
            </a:endParaRPr>
          </a:p>
          <a:p>
            <a:endParaRPr lang="ru-RU" dirty="0"/>
          </a:p>
        </p:txBody>
      </p:sp>
    </p:spTree>
    <p:extLst>
      <p:ext uri="{BB962C8B-B14F-4D97-AF65-F5344CB8AC3E}">
        <p14:creationId xmlns:p14="http://schemas.microsoft.com/office/powerpoint/2010/main" val="15803384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188640"/>
            <a:ext cx="6347713" cy="731168"/>
          </a:xfrm>
        </p:spPr>
        <p:txBody>
          <a:bodyPr>
            <a:normAutofit/>
          </a:bodyPr>
          <a:lstStyle/>
          <a:p>
            <a:r>
              <a:rPr lang="ru-RU" sz="3800" dirty="0" smtClean="0"/>
              <a:t>       Правила </a:t>
            </a:r>
            <a:r>
              <a:rPr lang="ru-RU" sz="3800" dirty="0"/>
              <a:t>подачи </a:t>
            </a:r>
          </a:p>
        </p:txBody>
      </p:sp>
      <p:sp>
        <p:nvSpPr>
          <p:cNvPr id="3" name="Объект 2"/>
          <p:cNvSpPr>
            <a:spLocks noGrp="1"/>
          </p:cNvSpPr>
          <p:nvPr>
            <p:ph idx="1"/>
          </p:nvPr>
        </p:nvSpPr>
        <p:spPr>
          <a:xfrm>
            <a:off x="323528" y="1412776"/>
            <a:ext cx="8496944" cy="5256584"/>
          </a:xfrm>
        </p:spPr>
        <p:txBody>
          <a:bodyPr>
            <a:normAutofit/>
          </a:bodyPr>
          <a:lstStyle/>
          <a:p>
            <a:r>
              <a:rPr lang="ru-RU" sz="2300" dirty="0"/>
              <a:t>Каждая партия состоит из розыгрышей, каждый из которых в свою очередь начинается с подачи. Подающий в первом розыгрыше определяется при помощи жребия. Далее подающие чередуются через каждые 2 подачи. Партия продолжается до тех пор, пока один из игроков не наберет 11 очков. При счете 10:10 подача переходит к другому игроку (команде) после каждого розыгрыша до тех пор, пока отрыв не составит два очка. По старым правилам партия продолжалась до 21 очка, подающие чередовались через каждые пять подач, при равном счете 20:20 подача переходила к другому игроку (команде) после каждого розыгрыша до тех пор, пока отрыв не составит два очка. Ещё одно важное правило: в настольном теннисе нельзя касаться стола! </a:t>
            </a:r>
          </a:p>
        </p:txBody>
      </p:sp>
    </p:spTree>
    <p:extLst>
      <p:ext uri="{BB962C8B-B14F-4D97-AF65-F5344CB8AC3E}">
        <p14:creationId xmlns:p14="http://schemas.microsoft.com/office/powerpoint/2010/main" val="13276468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9672" y="0"/>
            <a:ext cx="6347713" cy="1320800"/>
          </a:xfrm>
        </p:spPr>
        <p:txBody>
          <a:bodyPr/>
          <a:lstStyle/>
          <a:p>
            <a:r>
              <a:rPr lang="ru-RU" dirty="0"/>
              <a:t>Стол для настольного тенниса </a:t>
            </a:r>
          </a:p>
        </p:txBody>
      </p:sp>
      <p:sp>
        <p:nvSpPr>
          <p:cNvPr id="3" name="Объект 2"/>
          <p:cNvSpPr>
            <a:spLocks noGrp="1"/>
          </p:cNvSpPr>
          <p:nvPr>
            <p:ph idx="1"/>
          </p:nvPr>
        </p:nvSpPr>
        <p:spPr>
          <a:xfrm>
            <a:off x="609599" y="1556792"/>
            <a:ext cx="7922841" cy="5301208"/>
          </a:xfrm>
        </p:spPr>
        <p:txBody>
          <a:bodyPr>
            <a:normAutofit/>
          </a:bodyPr>
          <a:lstStyle/>
          <a:p>
            <a:r>
              <a:rPr lang="ru-RU" dirty="0" smtClean="0"/>
              <a:t>Стандартные </a:t>
            </a:r>
            <a:r>
              <a:rPr lang="ru-RU" dirty="0"/>
              <a:t>размеры стола для настольного тенниса (габариты</a:t>
            </a:r>
            <a:r>
              <a:rPr lang="ru-RU" dirty="0" smtClean="0"/>
              <a:t>):</a:t>
            </a:r>
          </a:p>
          <a:p>
            <a:r>
              <a:rPr lang="ru-RU" dirty="0" smtClean="0"/>
              <a:t> </a:t>
            </a:r>
            <a:r>
              <a:rPr lang="ru-RU" dirty="0"/>
              <a:t>Длина теннисного стола – 274 см</a:t>
            </a:r>
            <a:r>
              <a:rPr lang="ru-RU" dirty="0" smtClean="0"/>
              <a:t>.</a:t>
            </a:r>
          </a:p>
          <a:p>
            <a:r>
              <a:rPr lang="ru-RU" dirty="0" smtClean="0"/>
              <a:t> </a:t>
            </a:r>
            <a:r>
              <a:rPr lang="ru-RU" dirty="0"/>
              <a:t>Ширина стола – 152,5 см</a:t>
            </a:r>
            <a:r>
              <a:rPr lang="ru-RU" dirty="0" smtClean="0"/>
              <a:t>.</a:t>
            </a:r>
          </a:p>
          <a:p>
            <a:r>
              <a:rPr lang="ru-RU" dirty="0" smtClean="0"/>
              <a:t> </a:t>
            </a:r>
            <a:r>
              <a:rPr lang="ru-RU" dirty="0"/>
              <a:t>Высота стола – 76 см</a:t>
            </a:r>
            <a:r>
              <a:rPr lang="ru-RU" dirty="0" smtClean="0"/>
              <a:t>.</a:t>
            </a:r>
          </a:p>
          <a:p>
            <a:r>
              <a:rPr lang="ru-RU" dirty="0" smtClean="0"/>
              <a:t> </a:t>
            </a:r>
            <a:r>
              <a:rPr lang="ru-RU" dirty="0"/>
              <a:t>Размеры площадки для настольного тенниса</a:t>
            </a:r>
            <a:r>
              <a:rPr lang="ru-RU" dirty="0" smtClean="0"/>
              <a:t>:</a:t>
            </a:r>
          </a:p>
          <a:p>
            <a:r>
              <a:rPr lang="ru-RU" dirty="0" smtClean="0"/>
              <a:t> </a:t>
            </a:r>
            <a:r>
              <a:rPr lang="ru-RU" dirty="0"/>
              <a:t>Длина – 5,7 м. </a:t>
            </a:r>
            <a:endParaRPr lang="ru-RU" dirty="0" smtClean="0"/>
          </a:p>
          <a:p>
            <a:r>
              <a:rPr lang="ru-RU" dirty="0" smtClean="0"/>
              <a:t>Ширина </a:t>
            </a:r>
            <a:r>
              <a:rPr lang="ru-RU" dirty="0"/>
              <a:t>– 4,5 см</a:t>
            </a:r>
            <a:r>
              <a:rPr lang="ru-RU" dirty="0" smtClean="0"/>
              <a:t>.</a:t>
            </a:r>
          </a:p>
          <a:p>
            <a:r>
              <a:rPr lang="ru-RU" dirty="0" smtClean="0"/>
              <a:t> </a:t>
            </a:r>
            <a:r>
              <a:rPr lang="ru-RU" dirty="0"/>
              <a:t>Игровая поверхность может изготавливаться из различных материалов, основное правило: она должна обеспечивать отскок мяча в 23 см, при условии, что мяч брошен с высоты 30 см. Игровая поверхность стола обязательно должна быть матовой и однородной, а также выкрашена в тёмный цвет. Поверхность стола разделяется на две половины вертикально стоящей сеткой, а вдоль каждой кромки стола должна идти разметка — белая линия шириной 20 мм. </a:t>
            </a:r>
          </a:p>
        </p:txBody>
      </p:sp>
    </p:spTree>
    <p:extLst>
      <p:ext uri="{BB962C8B-B14F-4D97-AF65-F5344CB8AC3E}">
        <p14:creationId xmlns:p14="http://schemas.microsoft.com/office/powerpoint/2010/main" val="33037174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6347713" cy="1224136"/>
          </a:xfrm>
        </p:spPr>
        <p:txBody>
          <a:bodyPr>
            <a:normAutofit/>
          </a:bodyPr>
          <a:lstStyle/>
          <a:p>
            <a:r>
              <a:rPr lang="ru-RU" dirty="0"/>
              <a:t>Инвентарь для настольного тенниса </a:t>
            </a:r>
          </a:p>
        </p:txBody>
      </p:sp>
      <p:sp>
        <p:nvSpPr>
          <p:cNvPr id="3" name="Объект 2"/>
          <p:cNvSpPr>
            <a:spLocks noGrp="1"/>
          </p:cNvSpPr>
          <p:nvPr>
            <p:ph idx="1"/>
          </p:nvPr>
        </p:nvSpPr>
        <p:spPr>
          <a:xfrm>
            <a:off x="467544" y="1700808"/>
            <a:ext cx="8280919" cy="5040560"/>
          </a:xfrm>
        </p:spPr>
        <p:txBody>
          <a:bodyPr>
            <a:normAutofit/>
          </a:bodyPr>
          <a:lstStyle/>
          <a:p>
            <a:r>
              <a:rPr lang="ru-RU" dirty="0"/>
              <a:t>К инвентарю для игры в настольный теннис относятся</a:t>
            </a:r>
            <a:r>
              <a:rPr lang="ru-RU" dirty="0" smtClean="0"/>
              <a:t>:</a:t>
            </a:r>
          </a:p>
          <a:p>
            <a:r>
              <a:rPr lang="ru-RU" dirty="0" smtClean="0"/>
              <a:t> </a:t>
            </a:r>
            <a:r>
              <a:rPr lang="ru-RU" dirty="0"/>
              <a:t>Сетка для настольного тенниса состоит из непосредственно сетки, подвесного шнура и опорных стоек с креплением к поверхности стола. Верхний край сетки должен находиться на высоте 15,25 см и столько же должен быть выступ за боковые линии стола</a:t>
            </a:r>
            <a:r>
              <a:rPr lang="ru-RU" dirty="0" smtClean="0"/>
              <a:t>.</a:t>
            </a:r>
          </a:p>
          <a:p>
            <a:r>
              <a:rPr lang="ru-RU" dirty="0" smtClean="0"/>
              <a:t> </a:t>
            </a:r>
            <a:r>
              <a:rPr lang="ru-RU" dirty="0"/>
              <a:t>Мяч для настольного тенниса изготавливается из целлулоида или подобной пластмассы. Он должен быть чуть больше 40 мм в диаметре и выкрашен в белый или оранжевый цвет. В настоящее время тестируются двухцветные мячи (бело-оранжевые</a:t>
            </a:r>
            <a:r>
              <a:rPr lang="ru-RU" dirty="0" smtClean="0"/>
              <a:t>).</a:t>
            </a:r>
          </a:p>
          <a:p>
            <a:r>
              <a:rPr lang="ru-RU" dirty="0" smtClean="0"/>
              <a:t> </a:t>
            </a:r>
            <a:r>
              <a:rPr lang="ru-RU" dirty="0"/>
              <a:t>Ракетки изготавливают из нескольких слоёв древесины различных пород и нескольких слоёв титана (основание), покрытого одним или двумя слоями специальной резины (накладки) с обеих сторон. Резиновый слой может быть двух типов — шипами внутрь (гладкая) и шипами наружу (шипы</a:t>
            </a:r>
            <a:r>
              <a:rPr lang="ru-RU" dirty="0" smtClean="0"/>
              <a:t>).</a:t>
            </a:r>
            <a:endParaRPr lang="ru-RU" dirty="0"/>
          </a:p>
        </p:txBody>
      </p:sp>
    </p:spTree>
    <p:extLst>
      <p:ext uri="{BB962C8B-B14F-4D97-AF65-F5344CB8AC3E}">
        <p14:creationId xmlns:p14="http://schemas.microsoft.com/office/powerpoint/2010/main" val="7877845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3768" y="548680"/>
            <a:ext cx="6347713" cy="1320800"/>
          </a:xfrm>
        </p:spPr>
        <p:txBody>
          <a:bodyPr>
            <a:normAutofit/>
          </a:bodyPr>
          <a:lstStyle/>
          <a:p>
            <a:r>
              <a:rPr lang="ru-RU" dirty="0" smtClean="0"/>
              <a:t>Судейство</a:t>
            </a:r>
            <a:endParaRPr lang="ru-RU" dirty="0"/>
          </a:p>
        </p:txBody>
      </p:sp>
      <p:sp>
        <p:nvSpPr>
          <p:cNvPr id="3" name="Объект 2"/>
          <p:cNvSpPr>
            <a:spLocks noGrp="1"/>
          </p:cNvSpPr>
          <p:nvPr>
            <p:ph idx="1"/>
          </p:nvPr>
        </p:nvSpPr>
        <p:spPr>
          <a:xfrm>
            <a:off x="395536" y="1869480"/>
            <a:ext cx="8352927" cy="4655864"/>
          </a:xfrm>
        </p:spPr>
        <p:txBody>
          <a:bodyPr>
            <a:normAutofit lnSpcReduction="10000"/>
          </a:bodyPr>
          <a:lstStyle/>
          <a:p>
            <a:r>
              <a:rPr lang="ru-RU" dirty="0"/>
              <a:t>В состав судейской коллегии входят</a:t>
            </a:r>
            <a:r>
              <a:rPr lang="ru-RU" dirty="0" smtClean="0"/>
              <a:t>:</a:t>
            </a:r>
          </a:p>
          <a:p>
            <a:endParaRPr lang="ru-RU" dirty="0" smtClean="0"/>
          </a:p>
          <a:p>
            <a:r>
              <a:rPr lang="ru-RU" dirty="0" smtClean="0"/>
              <a:t> </a:t>
            </a:r>
            <a:r>
              <a:rPr lang="ru-RU" dirty="0"/>
              <a:t>главный судья</a:t>
            </a:r>
            <a:r>
              <a:rPr lang="ru-RU" dirty="0" smtClean="0"/>
              <a:t>,</a:t>
            </a:r>
          </a:p>
          <a:p>
            <a:r>
              <a:rPr lang="ru-RU" dirty="0" smtClean="0"/>
              <a:t> </a:t>
            </a:r>
            <a:r>
              <a:rPr lang="ru-RU" dirty="0"/>
              <a:t>заместители главного судьи</a:t>
            </a:r>
            <a:r>
              <a:rPr lang="ru-RU" dirty="0" smtClean="0"/>
              <a:t>,</a:t>
            </a:r>
          </a:p>
          <a:p>
            <a:r>
              <a:rPr lang="ru-RU" dirty="0" smtClean="0"/>
              <a:t> </a:t>
            </a:r>
            <a:r>
              <a:rPr lang="ru-RU" dirty="0"/>
              <a:t>главный секретарь</a:t>
            </a:r>
            <a:r>
              <a:rPr lang="ru-RU" dirty="0" smtClean="0"/>
              <a:t>,</a:t>
            </a:r>
          </a:p>
          <a:p>
            <a:r>
              <a:rPr lang="ru-RU" dirty="0" smtClean="0"/>
              <a:t> </a:t>
            </a:r>
            <a:r>
              <a:rPr lang="ru-RU" dirty="0"/>
              <a:t>заместители главного секретаря</a:t>
            </a:r>
            <a:r>
              <a:rPr lang="ru-RU" dirty="0" smtClean="0"/>
              <a:t>,</a:t>
            </a:r>
          </a:p>
          <a:p>
            <a:r>
              <a:rPr lang="ru-RU" dirty="0" smtClean="0"/>
              <a:t> </a:t>
            </a:r>
            <a:r>
              <a:rPr lang="ru-RU" dirty="0"/>
              <a:t>судьи-секретари</a:t>
            </a:r>
            <a:r>
              <a:rPr lang="ru-RU" dirty="0" smtClean="0"/>
              <a:t>,</a:t>
            </a:r>
          </a:p>
          <a:p>
            <a:r>
              <a:rPr lang="ru-RU" dirty="0" smtClean="0"/>
              <a:t> </a:t>
            </a:r>
            <a:r>
              <a:rPr lang="ru-RU" dirty="0"/>
              <a:t>ведущие судьи</a:t>
            </a:r>
            <a:r>
              <a:rPr lang="ru-RU" dirty="0" smtClean="0"/>
              <a:t>,</a:t>
            </a:r>
          </a:p>
          <a:p>
            <a:r>
              <a:rPr lang="ru-RU" dirty="0" smtClean="0"/>
              <a:t> </a:t>
            </a:r>
            <a:r>
              <a:rPr lang="ru-RU" dirty="0"/>
              <a:t>судьи-ассистенты</a:t>
            </a:r>
            <a:r>
              <a:rPr lang="ru-RU" dirty="0" smtClean="0"/>
              <a:t>,</a:t>
            </a:r>
          </a:p>
          <a:p>
            <a:r>
              <a:rPr lang="ru-RU" dirty="0" smtClean="0"/>
              <a:t> </a:t>
            </a:r>
            <a:r>
              <a:rPr lang="ru-RU" dirty="0"/>
              <a:t>судья-информатор</a:t>
            </a:r>
            <a:r>
              <a:rPr lang="ru-RU" dirty="0" smtClean="0"/>
              <a:t>,</a:t>
            </a:r>
          </a:p>
          <a:p>
            <a:r>
              <a:rPr lang="ru-RU" dirty="0" smtClean="0"/>
              <a:t> </a:t>
            </a:r>
            <a:r>
              <a:rPr lang="ru-RU" dirty="0"/>
              <a:t>врач</a:t>
            </a:r>
            <a:r>
              <a:rPr lang="ru-RU" dirty="0" smtClean="0"/>
              <a:t>,</a:t>
            </a:r>
          </a:p>
          <a:p>
            <a:r>
              <a:rPr lang="ru-RU" dirty="0" smtClean="0"/>
              <a:t> комендант</a:t>
            </a:r>
            <a:r>
              <a:rPr lang="ru-RU" dirty="0"/>
              <a:t>.</a:t>
            </a:r>
            <a:endParaRPr lang="ru-RU" dirty="0" smtClean="0"/>
          </a:p>
          <a:p>
            <a:endParaRPr lang="ru-RU" dirty="0"/>
          </a:p>
          <a:p>
            <a:endParaRPr lang="ru-RU" dirty="0" smtClean="0"/>
          </a:p>
          <a:p>
            <a:endParaRPr lang="ru-RU" dirty="0"/>
          </a:p>
          <a:p>
            <a:endParaRPr lang="ru-RU" dirty="0" smtClean="0"/>
          </a:p>
          <a:p>
            <a:endParaRPr lang="ru-RU" dirty="0"/>
          </a:p>
          <a:p>
            <a:pPr marL="0" indent="0">
              <a:buNone/>
            </a:pPr>
            <a:endParaRPr lang="ru-RU" dirty="0" smtClean="0"/>
          </a:p>
        </p:txBody>
      </p:sp>
    </p:spTree>
    <p:extLst>
      <p:ext uri="{BB962C8B-B14F-4D97-AF65-F5344CB8AC3E}">
        <p14:creationId xmlns:p14="http://schemas.microsoft.com/office/powerpoint/2010/main" val="35892756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35696" y="116632"/>
            <a:ext cx="5121617" cy="1320800"/>
          </a:xfrm>
        </p:spPr>
        <p:txBody>
          <a:bodyPr>
            <a:normAutofit/>
          </a:bodyPr>
          <a:lstStyle/>
          <a:p>
            <a:r>
              <a:rPr lang="ru-RU" dirty="0" smtClean="0"/>
              <a:t>Соревнования </a:t>
            </a:r>
            <a:r>
              <a:rPr lang="ru-RU" dirty="0"/>
              <a:t>по </a:t>
            </a:r>
            <a:r>
              <a:rPr lang="ru-RU" dirty="0" smtClean="0"/>
              <a:t>             настольному теннису</a:t>
            </a:r>
            <a:endParaRPr lang="ru-RU" dirty="0"/>
          </a:p>
        </p:txBody>
      </p:sp>
      <p:sp>
        <p:nvSpPr>
          <p:cNvPr id="3" name="Объект 2"/>
          <p:cNvSpPr>
            <a:spLocks noGrp="1"/>
          </p:cNvSpPr>
          <p:nvPr>
            <p:ph idx="1"/>
          </p:nvPr>
        </p:nvSpPr>
        <p:spPr>
          <a:xfrm>
            <a:off x="395536" y="1772816"/>
            <a:ext cx="8352927" cy="4896544"/>
          </a:xfrm>
        </p:spPr>
        <p:txBody>
          <a:bodyPr/>
          <a:lstStyle/>
          <a:p>
            <a:r>
              <a:rPr lang="ru-RU" dirty="0"/>
              <a:t>Наиболее важные международные соревнования</a:t>
            </a:r>
            <a:r>
              <a:rPr lang="ru-RU" dirty="0" smtClean="0"/>
              <a:t>:</a:t>
            </a:r>
          </a:p>
          <a:p>
            <a:endParaRPr lang="ru-RU" dirty="0" smtClean="0"/>
          </a:p>
          <a:p>
            <a:r>
              <a:rPr lang="ru-RU" dirty="0" smtClean="0"/>
              <a:t> </a:t>
            </a:r>
            <a:r>
              <a:rPr lang="ru-RU" dirty="0"/>
              <a:t>Олимпийские игры</a:t>
            </a:r>
            <a:r>
              <a:rPr lang="ru-RU" dirty="0" smtClean="0"/>
              <a:t>.</a:t>
            </a:r>
          </a:p>
          <a:p>
            <a:r>
              <a:rPr lang="ru-RU" dirty="0" smtClean="0"/>
              <a:t> </a:t>
            </a:r>
            <a:r>
              <a:rPr lang="ru-RU" dirty="0"/>
              <a:t>Чемпионат мира</a:t>
            </a:r>
            <a:r>
              <a:rPr lang="ru-RU" dirty="0" smtClean="0"/>
              <a:t>.</a:t>
            </a:r>
          </a:p>
          <a:p>
            <a:r>
              <a:rPr lang="ru-RU" dirty="0" smtClean="0"/>
              <a:t> </a:t>
            </a:r>
            <a:r>
              <a:rPr lang="ru-RU" dirty="0"/>
              <a:t>Кубок мира</a:t>
            </a:r>
            <a:r>
              <a:rPr lang="ru-RU" dirty="0" smtClean="0"/>
              <a:t>.</a:t>
            </a:r>
          </a:p>
          <a:p>
            <a:r>
              <a:rPr lang="ru-RU" dirty="0" smtClean="0"/>
              <a:t> </a:t>
            </a:r>
            <a:r>
              <a:rPr lang="ru-RU" dirty="0"/>
              <a:t>Мировой тур</a:t>
            </a:r>
            <a:r>
              <a:rPr lang="ru-RU" dirty="0" smtClean="0"/>
              <a:t>.</a:t>
            </a:r>
          </a:p>
          <a:p>
            <a:r>
              <a:rPr lang="ru-RU" dirty="0" smtClean="0"/>
              <a:t> </a:t>
            </a:r>
            <a:r>
              <a:rPr lang="ru-RU" dirty="0"/>
              <a:t>Чемпионат Европы</a:t>
            </a:r>
            <a:r>
              <a:rPr lang="ru-RU" dirty="0" smtClean="0"/>
              <a:t>.</a:t>
            </a:r>
          </a:p>
          <a:p>
            <a:r>
              <a:rPr lang="ru-RU" dirty="0" smtClean="0"/>
              <a:t> </a:t>
            </a:r>
            <a:r>
              <a:rPr lang="ru-RU" dirty="0" err="1" smtClean="0"/>
              <a:t>Europe</a:t>
            </a:r>
            <a:r>
              <a:rPr lang="ru-RU" dirty="0" smtClean="0"/>
              <a:t> Top-12.</a:t>
            </a:r>
          </a:p>
          <a:p>
            <a:r>
              <a:rPr lang="ru-RU" dirty="0" smtClean="0"/>
              <a:t> </a:t>
            </a:r>
            <a:r>
              <a:rPr lang="ru-RU" dirty="0"/>
              <a:t>Чемпионат Азии по настольному теннису</a:t>
            </a:r>
            <a:r>
              <a:rPr lang="ru-RU" dirty="0" smtClean="0"/>
              <a:t>.</a:t>
            </a:r>
          </a:p>
          <a:p>
            <a:r>
              <a:rPr lang="ru-RU" dirty="0" smtClean="0"/>
              <a:t> </a:t>
            </a:r>
            <a:r>
              <a:rPr lang="ru-RU" dirty="0"/>
              <a:t>Азиатские игры</a:t>
            </a:r>
            <a:r>
              <a:rPr lang="ru-RU" dirty="0" smtClean="0"/>
              <a:t>.</a:t>
            </a:r>
            <a:endParaRPr lang="ru-RU" dirty="0"/>
          </a:p>
        </p:txBody>
      </p:sp>
    </p:spTree>
    <p:extLst>
      <p:ext uri="{BB962C8B-B14F-4D97-AF65-F5344CB8AC3E}">
        <p14:creationId xmlns:p14="http://schemas.microsoft.com/office/powerpoint/2010/main" val="10176946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 Результаты исследования:</a:t>
            </a:r>
            <a:endParaRPr lang="ru-RU" dirty="0"/>
          </a:p>
        </p:txBody>
      </p:sp>
      <p:sp>
        <p:nvSpPr>
          <p:cNvPr id="3" name="Объект 2"/>
          <p:cNvSpPr>
            <a:spLocks noGrp="1"/>
          </p:cNvSpPr>
          <p:nvPr>
            <p:ph idx="1"/>
          </p:nvPr>
        </p:nvSpPr>
        <p:spPr>
          <a:xfrm>
            <a:off x="609599" y="1700808"/>
            <a:ext cx="6347714" cy="4340555"/>
          </a:xfrm>
        </p:spPr>
        <p:txBody>
          <a:bodyPr>
            <a:normAutofit fontScale="92500" lnSpcReduction="20000"/>
          </a:bodyPr>
          <a:lstStyle/>
          <a:p>
            <a:r>
              <a:rPr lang="ru-RU" dirty="0"/>
              <a:t>В результате </a:t>
            </a:r>
            <a:r>
              <a:rPr lang="ru-RU" dirty="0" smtClean="0"/>
              <a:t>моей </a:t>
            </a:r>
            <a:r>
              <a:rPr lang="ru-RU" dirty="0"/>
              <a:t>исследовательской работы, я</a:t>
            </a:r>
            <a:r>
              <a:rPr lang="ru-RU" dirty="0" smtClean="0"/>
              <a:t> </a:t>
            </a:r>
            <a:r>
              <a:rPr lang="ru-RU" dirty="0"/>
              <a:t>опросили ребят с 5 по </a:t>
            </a:r>
            <a:r>
              <a:rPr lang="ru-RU" dirty="0" smtClean="0"/>
              <a:t>9 </a:t>
            </a:r>
            <a:r>
              <a:rPr lang="ru-RU" dirty="0"/>
              <a:t>класс  и </a:t>
            </a:r>
            <a:r>
              <a:rPr lang="ru-RU" dirty="0" smtClean="0"/>
              <a:t>сделал </a:t>
            </a:r>
            <a:r>
              <a:rPr lang="ru-RU" dirty="0"/>
              <a:t>вывод, что многих интересует настольный теннис: кто-то мечтает им заняться, а кто-то уже занимается. </a:t>
            </a:r>
            <a:r>
              <a:rPr lang="ru-RU" dirty="0" smtClean="0"/>
              <a:t>Многие </a:t>
            </a:r>
            <a:r>
              <a:rPr lang="ru-RU" dirty="0"/>
              <a:t>ребята ведут здоровый образ жизни, без вредных привычек.</a:t>
            </a:r>
          </a:p>
          <a:p>
            <a:r>
              <a:rPr lang="ru-RU" dirty="0"/>
              <a:t>Следовательно, необходимо у наших учеников поддерживать отрицательные эмоции к вредным привычкам – это курение, токсикомания, употребление алкоголя. Убеждать, что занятия физкультурой и спортом и вредные привычки – несовместимы и приносят вред их здоровью. Спорт не только полезен, но и интересен</a:t>
            </a:r>
            <a:r>
              <a:rPr lang="ru-RU" dirty="0" smtClean="0"/>
              <a:t>. </a:t>
            </a:r>
            <a:r>
              <a:rPr lang="ru-RU" dirty="0"/>
              <a:t>Спорт имеет древнюю историю и  в настоящее  время его значение с каждым годом возрастает.  </a:t>
            </a:r>
            <a:r>
              <a:rPr lang="ru-RU"/>
              <a:t>Закончить </a:t>
            </a:r>
            <a:r>
              <a:rPr lang="ru-RU" smtClean="0"/>
              <a:t>мою </a:t>
            </a:r>
            <a:r>
              <a:rPr lang="ru-RU" dirty="0"/>
              <a:t>работу хотелось бы словами В. В. Путина: «Детский и молодежный спорт – фундамент здоровья страны».</a:t>
            </a:r>
          </a:p>
          <a:p>
            <a:pPr marL="0" indent="0">
              <a:buNone/>
            </a:pPr>
            <a:r>
              <a:rPr lang="ru-RU" dirty="0"/>
              <a:t/>
            </a:r>
            <a:br>
              <a:rPr lang="ru-RU" dirty="0"/>
            </a:br>
            <a:endParaRPr lang="ru-RU" dirty="0"/>
          </a:p>
        </p:txBody>
      </p:sp>
    </p:spTree>
    <p:extLst>
      <p:ext uri="{BB962C8B-B14F-4D97-AF65-F5344CB8AC3E}">
        <p14:creationId xmlns:p14="http://schemas.microsoft.com/office/powerpoint/2010/main" val="2677567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0"/>
            <a:ext cx="6347714" cy="908720"/>
          </a:xfrm>
        </p:spPr>
        <p:txBody>
          <a:bodyPr>
            <a:normAutofit/>
          </a:bodyPr>
          <a:lstStyle/>
          <a:p>
            <a:r>
              <a:rPr lang="ru-RU" sz="3200" dirty="0" smtClean="0"/>
              <a:t>            Мои достижения</a:t>
            </a:r>
            <a:endParaRPr lang="ru-RU" sz="3200" dirty="0"/>
          </a:p>
        </p:txBody>
      </p:sp>
      <p:pic>
        <p:nvPicPr>
          <p:cNvPr id="4" name="Объект 3"/>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5466" b="15466"/>
          <a:stretch>
            <a:fillRect/>
          </a:stretch>
        </p:blipFill>
        <p:spPr>
          <a:xfrm>
            <a:off x="1907704" y="1484784"/>
            <a:ext cx="7266066" cy="5373216"/>
          </a:xfrm>
        </p:spPr>
      </p:pic>
      <p:sp>
        <p:nvSpPr>
          <p:cNvPr id="5" name="Текст 4"/>
          <p:cNvSpPr>
            <a:spLocks noGrp="1"/>
          </p:cNvSpPr>
          <p:nvPr>
            <p:ph type="body" sz="half" idx="2"/>
          </p:nvPr>
        </p:nvSpPr>
        <p:spPr>
          <a:xfrm>
            <a:off x="0" y="1052736"/>
            <a:ext cx="2304256" cy="2376264"/>
          </a:xfrm>
        </p:spPr>
        <p:txBody>
          <a:bodyPr>
            <a:noAutofit/>
          </a:bodyPr>
          <a:lstStyle/>
          <a:p>
            <a:r>
              <a:rPr lang="ru-RU" sz="1800" dirty="0" smtClean="0"/>
              <a:t>Декабрь 2015г. </a:t>
            </a:r>
          </a:p>
          <a:p>
            <a:r>
              <a:rPr lang="ru-RU" sz="1800" dirty="0" smtClean="0"/>
              <a:t>3 место</a:t>
            </a:r>
          </a:p>
          <a:p>
            <a:r>
              <a:rPr lang="ru-RU" sz="1800" dirty="0" smtClean="0"/>
              <a:t>Декабрь 2016г.</a:t>
            </a:r>
          </a:p>
          <a:p>
            <a:r>
              <a:rPr lang="ru-RU" sz="1800" dirty="0" smtClean="0"/>
              <a:t> 3 место</a:t>
            </a:r>
          </a:p>
          <a:p>
            <a:r>
              <a:rPr lang="ru-RU" sz="1800" dirty="0" smtClean="0"/>
              <a:t>Май 2017г. </a:t>
            </a:r>
          </a:p>
          <a:p>
            <a:r>
              <a:rPr lang="ru-RU" sz="1800" dirty="0" smtClean="0"/>
              <a:t>3 место</a:t>
            </a:r>
          </a:p>
          <a:p>
            <a:r>
              <a:rPr lang="ru-RU" sz="1800" dirty="0" smtClean="0"/>
              <a:t>Апрель 2018г.</a:t>
            </a:r>
          </a:p>
          <a:p>
            <a:r>
              <a:rPr lang="ru-RU" sz="1800" dirty="0" smtClean="0"/>
              <a:t> 2 место</a:t>
            </a:r>
          </a:p>
          <a:p>
            <a:r>
              <a:rPr lang="ru-RU" sz="1800" dirty="0" smtClean="0"/>
              <a:t>Ноябрь 2018г. </a:t>
            </a:r>
          </a:p>
          <a:p>
            <a:r>
              <a:rPr lang="ru-RU" sz="1800" dirty="0" smtClean="0"/>
              <a:t>1 место</a:t>
            </a:r>
          </a:p>
          <a:p>
            <a:r>
              <a:rPr lang="ru-RU" sz="1800" dirty="0" smtClean="0"/>
              <a:t>Март 2019г. </a:t>
            </a:r>
          </a:p>
          <a:p>
            <a:r>
              <a:rPr lang="ru-RU" sz="1800" dirty="0" smtClean="0"/>
              <a:t>1 место</a:t>
            </a:r>
            <a:endParaRPr lang="ru-RU"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116632"/>
            <a:ext cx="7772400" cy="1055040"/>
          </a:xfrm>
        </p:spPr>
        <p:txBody>
          <a:bodyPr>
            <a:normAutofit/>
          </a:bodyPr>
          <a:lstStyle/>
          <a:p>
            <a:r>
              <a:rPr lang="ru-RU" sz="3200" dirty="0" smtClean="0"/>
              <a:t>Введение</a:t>
            </a:r>
            <a:endParaRPr lang="ru-RU" sz="3200" dirty="0"/>
          </a:p>
        </p:txBody>
      </p:sp>
      <p:sp>
        <p:nvSpPr>
          <p:cNvPr id="3" name="Подзаголовок 2"/>
          <p:cNvSpPr>
            <a:spLocks noGrp="1"/>
          </p:cNvSpPr>
          <p:nvPr>
            <p:ph type="subTitle" idx="1"/>
          </p:nvPr>
        </p:nvSpPr>
        <p:spPr>
          <a:xfrm>
            <a:off x="323528" y="1171672"/>
            <a:ext cx="8429684" cy="5386350"/>
          </a:xfrm>
          <a:ln>
            <a:solidFill>
              <a:schemeClr val="bg1"/>
            </a:solidFill>
          </a:ln>
        </p:spPr>
        <p:style>
          <a:lnRef idx="2">
            <a:schemeClr val="dk1"/>
          </a:lnRef>
          <a:fillRef idx="1">
            <a:schemeClr val="lt1"/>
          </a:fillRef>
          <a:effectRef idx="0">
            <a:schemeClr val="dk1"/>
          </a:effectRef>
          <a:fontRef idx="minor">
            <a:schemeClr val="dk1"/>
          </a:fontRef>
        </p:style>
        <p:txBody>
          <a:bodyPr>
            <a:normAutofit fontScale="92500" lnSpcReduction="10000"/>
          </a:bodyPr>
          <a:lstStyle/>
          <a:p>
            <a:endParaRPr lang="ru-RU" sz="1800" dirty="0" smtClean="0">
              <a:solidFill>
                <a:schemeClr val="tx1"/>
              </a:solidFill>
            </a:endParaRPr>
          </a:p>
          <a:p>
            <a:r>
              <a:rPr lang="ru-RU" sz="1800" dirty="0" smtClean="0">
                <a:solidFill>
                  <a:schemeClr val="tx1"/>
                </a:solidFill>
              </a:rPr>
              <a:t>Почему </a:t>
            </a:r>
            <a:r>
              <a:rPr lang="ru-RU" sz="1800" dirty="0">
                <a:solidFill>
                  <a:schemeClr val="tx1"/>
                </a:solidFill>
              </a:rPr>
              <a:t>я</a:t>
            </a:r>
            <a:r>
              <a:rPr lang="ru-RU" sz="1800" dirty="0" smtClean="0">
                <a:solidFill>
                  <a:schemeClr val="tx1"/>
                </a:solidFill>
              </a:rPr>
              <a:t> выбрал </a:t>
            </a:r>
            <a:r>
              <a:rPr lang="ru-RU" sz="1800" dirty="0">
                <a:solidFill>
                  <a:schemeClr val="tx1"/>
                </a:solidFill>
              </a:rPr>
              <a:t>данную тему? Не раз говорилось о том, что занятия спортом – это залог здоровья. Спорт укрепляет организм, делает нас выносливее. Занятия спортом разнообразны и актуальны круглый год</a:t>
            </a:r>
            <a:r>
              <a:rPr lang="ru-RU" sz="1800" dirty="0" smtClean="0">
                <a:solidFill>
                  <a:schemeClr val="tx1"/>
                </a:solidFill>
              </a:rPr>
              <a:t>. </a:t>
            </a:r>
            <a:r>
              <a:rPr lang="ru-RU" sz="1800" dirty="0">
                <a:solidFill>
                  <a:schemeClr val="tx1"/>
                </a:solidFill>
              </a:rPr>
              <a:t>Настольный теннис относится к тем видам спорта, которыми можно заниматься, начиная с самого раннего детства и вплоть до глубокой </a:t>
            </a:r>
            <a:r>
              <a:rPr lang="ru-RU" sz="1800" dirty="0" smtClean="0">
                <a:solidFill>
                  <a:schemeClr val="tx1"/>
                </a:solidFill>
              </a:rPr>
              <a:t>старости. </a:t>
            </a:r>
            <a:r>
              <a:rPr lang="ru-RU" sz="1800" dirty="0">
                <a:solidFill>
                  <a:schemeClr val="tx1"/>
                </a:solidFill>
              </a:rPr>
              <a:t>Настольный теннис представляет широкие возможности разнообразной спортивной деятельности, при этом вовлекает в работу почти все системы организма. Одной из важнейших особенностей игры в настольный теннис является ее оздоровительно-гигиеническое воздействие на организм человека. Игра комплексно и оптимально воздействует на опорно-двигательный аппарат, так как спортсмен выполняет различные движения, способствующие как укрепление костно-связочный аппарата, так и развитию важных физических качеств: гибкости, скорости, силы, выносливости, а главное – координации движений</a:t>
            </a:r>
            <a:r>
              <a:rPr lang="ru-RU" sz="1800" dirty="0" smtClean="0">
                <a:solidFill>
                  <a:schemeClr val="tx1"/>
                </a:solidFill>
              </a:rPr>
              <a:t>.</a:t>
            </a:r>
            <a:endParaRPr lang="ru-RU" sz="1800" dirty="0">
              <a:solidFill>
                <a:schemeClr val="tx1"/>
              </a:solidFill>
            </a:endParaRPr>
          </a:p>
          <a:p>
            <a:r>
              <a:rPr lang="ru-RU" sz="1800" dirty="0">
                <a:solidFill>
                  <a:schemeClr val="tx1"/>
                </a:solidFill>
              </a:rPr>
              <a:t>Место настольного тенниса в системе физического воспитания обуславливается, прежде всего, доступностью игры: невелика стоимость инвентаря и оборудования, легко найти место для установки стола, отличается простотой правил и т.п. Но главное, что определяет высокую значимость настольного тенниса - это ценность его как комплексного средства физического развития и воспитания учащихся.</a:t>
            </a:r>
          </a:p>
          <a:p>
            <a:endParaRPr lang="ru-RU" sz="1800" dirty="0">
              <a:solidFill>
                <a:schemeClr val="tx1"/>
              </a:solidFill>
            </a:endParaRPr>
          </a:p>
          <a:p>
            <a:endParaRPr lang="ru-RU" sz="18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1680" y="0"/>
            <a:ext cx="4477650" cy="6858000"/>
          </a:xfrm>
          <a:prstGeom prst="rect">
            <a:avLst/>
          </a:prstGeom>
        </p:spPr>
      </p:pic>
    </p:spTree>
    <p:extLst>
      <p:ext uri="{BB962C8B-B14F-4D97-AF65-F5344CB8AC3E}">
        <p14:creationId xmlns:p14="http://schemas.microsoft.com/office/powerpoint/2010/main" val="10766000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7624" y="0"/>
            <a:ext cx="5143500" cy="6858000"/>
          </a:xfrm>
          <a:prstGeom prst="rect">
            <a:avLst/>
          </a:prstGeom>
        </p:spPr>
      </p:pic>
    </p:spTree>
    <p:extLst>
      <p:ext uri="{BB962C8B-B14F-4D97-AF65-F5344CB8AC3E}">
        <p14:creationId xmlns:p14="http://schemas.microsoft.com/office/powerpoint/2010/main" val="34972549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3688" y="0"/>
            <a:ext cx="3312368" cy="6858000"/>
          </a:xfrm>
          <a:prstGeom prst="rect">
            <a:avLst/>
          </a:prstGeom>
        </p:spPr>
      </p:pic>
    </p:spTree>
    <p:extLst>
      <p:ext uri="{BB962C8B-B14F-4D97-AF65-F5344CB8AC3E}">
        <p14:creationId xmlns:p14="http://schemas.microsoft.com/office/powerpoint/2010/main" val="20056764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1143000" y="-1143000"/>
            <a:ext cx="6858000" cy="9144000"/>
          </a:xfrm>
          <a:prstGeom prst="rect">
            <a:avLst/>
          </a:prstGeom>
        </p:spPr>
      </p:pic>
    </p:spTree>
    <p:extLst>
      <p:ext uri="{BB962C8B-B14F-4D97-AF65-F5344CB8AC3E}">
        <p14:creationId xmlns:p14="http://schemas.microsoft.com/office/powerpoint/2010/main" val="29514646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4790" y="116632"/>
            <a:ext cx="6347713" cy="1320800"/>
          </a:xfrm>
        </p:spPr>
        <p:txBody>
          <a:bodyPr/>
          <a:lstStyle/>
          <a:p>
            <a:r>
              <a:rPr lang="ru-RU" dirty="0" smtClean="0"/>
              <a:t>Настольный теннис у нас в школе</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7544" y="1556792"/>
            <a:ext cx="6192688" cy="5301208"/>
          </a:xfrm>
        </p:spPr>
      </p:pic>
    </p:spTree>
    <p:extLst>
      <p:ext uri="{BB962C8B-B14F-4D97-AF65-F5344CB8AC3E}">
        <p14:creationId xmlns:p14="http://schemas.microsoft.com/office/powerpoint/2010/main" val="22836763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632" y="0"/>
            <a:ext cx="5143500" cy="6858000"/>
          </a:xfrm>
          <a:prstGeom prst="rect">
            <a:avLst/>
          </a:prstGeom>
        </p:spPr>
      </p:pic>
    </p:spTree>
    <p:extLst>
      <p:ext uri="{BB962C8B-B14F-4D97-AF65-F5344CB8AC3E}">
        <p14:creationId xmlns:p14="http://schemas.microsoft.com/office/powerpoint/2010/main" val="25243940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632" y="13607"/>
            <a:ext cx="5143500" cy="6858000"/>
          </a:xfrm>
          <a:prstGeom prst="rect">
            <a:avLst/>
          </a:prstGeom>
        </p:spPr>
      </p:pic>
    </p:spTree>
    <p:extLst>
      <p:ext uri="{BB962C8B-B14F-4D97-AF65-F5344CB8AC3E}">
        <p14:creationId xmlns:p14="http://schemas.microsoft.com/office/powerpoint/2010/main" val="31929210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1680" y="0"/>
            <a:ext cx="4350544" cy="6858000"/>
          </a:xfrm>
          <a:prstGeom prst="rect">
            <a:avLst/>
          </a:prstGeom>
        </p:spPr>
      </p:pic>
    </p:spTree>
    <p:extLst>
      <p:ext uri="{BB962C8B-B14F-4D97-AF65-F5344CB8AC3E}">
        <p14:creationId xmlns:p14="http://schemas.microsoft.com/office/powerpoint/2010/main" val="37088663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604"/>
            <a:ext cx="5143500" cy="6858000"/>
          </a:xfrm>
          <a:prstGeom prst="rect">
            <a:avLst/>
          </a:prstGeom>
        </p:spPr>
      </p:pic>
    </p:spTree>
    <p:extLst>
      <p:ext uri="{BB962C8B-B14F-4D97-AF65-F5344CB8AC3E}">
        <p14:creationId xmlns:p14="http://schemas.microsoft.com/office/powerpoint/2010/main" val="2747556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Список литературы:</a:t>
            </a:r>
            <a:endParaRPr lang="ru-RU" dirty="0"/>
          </a:p>
        </p:txBody>
      </p:sp>
      <p:sp>
        <p:nvSpPr>
          <p:cNvPr id="3" name="Объект 2"/>
          <p:cNvSpPr>
            <a:spLocks noGrp="1"/>
          </p:cNvSpPr>
          <p:nvPr>
            <p:ph idx="1"/>
          </p:nvPr>
        </p:nvSpPr>
        <p:spPr>
          <a:xfrm>
            <a:off x="609598" y="2160590"/>
            <a:ext cx="6410673" cy="4364754"/>
          </a:xfrm>
        </p:spPr>
        <p:txBody>
          <a:bodyPr>
            <a:normAutofit fontScale="92500" lnSpcReduction="10000"/>
          </a:bodyPr>
          <a:lstStyle/>
          <a:p>
            <a:r>
              <a:rPr lang="ru-RU" dirty="0">
                <a:solidFill>
                  <a:srgbClr val="000000"/>
                </a:solidFill>
                <a:latin typeface="Open Sans"/>
              </a:rPr>
              <a:t>1. </a:t>
            </a:r>
            <a:r>
              <a:rPr lang="ru-RU" dirty="0" err="1">
                <a:solidFill>
                  <a:srgbClr val="000000"/>
                </a:solidFill>
                <a:latin typeface="Times New Roman CYR, serif"/>
              </a:rPr>
              <a:t>Амелин</a:t>
            </a:r>
            <a:r>
              <a:rPr lang="ru-RU" dirty="0">
                <a:solidFill>
                  <a:srgbClr val="000000"/>
                </a:solidFill>
                <a:latin typeface="Times New Roman CYR, serif"/>
              </a:rPr>
              <a:t> А.Н. "Современный настольный теннис". - М., 2008 г.</a:t>
            </a:r>
            <a:endParaRPr lang="ru-RU" dirty="0">
              <a:solidFill>
                <a:srgbClr val="000000"/>
              </a:solidFill>
              <a:latin typeface="Open Sans"/>
            </a:endParaRPr>
          </a:p>
          <a:p>
            <a:r>
              <a:rPr lang="ru-RU" dirty="0">
                <a:solidFill>
                  <a:srgbClr val="000000"/>
                </a:solidFill>
                <a:latin typeface="Open Sans"/>
              </a:rPr>
              <a:t>2. </a:t>
            </a:r>
            <a:r>
              <a:rPr lang="ru-RU" dirty="0" err="1">
                <a:solidFill>
                  <a:srgbClr val="000000"/>
                </a:solidFill>
                <a:latin typeface="Times New Roman CYR, serif"/>
              </a:rPr>
              <a:t>Амелин</a:t>
            </a:r>
            <a:r>
              <a:rPr lang="ru-RU" dirty="0">
                <a:solidFill>
                  <a:srgbClr val="000000"/>
                </a:solidFill>
                <a:latin typeface="Times New Roman CYR, serif"/>
              </a:rPr>
              <a:t> А.Н. Настольный теннис: "Азбука спорта". - М., 2009 г.</a:t>
            </a:r>
            <a:endParaRPr lang="ru-RU" dirty="0">
              <a:solidFill>
                <a:srgbClr val="000000"/>
              </a:solidFill>
              <a:latin typeface="Open Sans"/>
            </a:endParaRPr>
          </a:p>
          <a:p>
            <a:r>
              <a:rPr lang="ru-RU" dirty="0">
                <a:solidFill>
                  <a:srgbClr val="000000"/>
                </a:solidFill>
                <a:latin typeface="Open Sans"/>
              </a:rPr>
              <a:t>3. </a:t>
            </a:r>
            <a:r>
              <a:rPr lang="ru-RU" dirty="0" err="1">
                <a:solidFill>
                  <a:srgbClr val="000000"/>
                </a:solidFill>
                <a:latin typeface="Times New Roman CYR, serif"/>
              </a:rPr>
              <a:t>Байгулов</a:t>
            </a:r>
            <a:r>
              <a:rPr lang="ru-RU" dirty="0">
                <a:solidFill>
                  <a:srgbClr val="000000"/>
                </a:solidFill>
                <a:latin typeface="Times New Roman CYR, serif"/>
              </a:rPr>
              <a:t> Ю.П. "Основы настольного тенниса." -М., 2008 г.</a:t>
            </a:r>
            <a:endParaRPr lang="ru-RU" dirty="0">
              <a:solidFill>
                <a:srgbClr val="000000"/>
              </a:solidFill>
              <a:latin typeface="Open Sans"/>
            </a:endParaRPr>
          </a:p>
          <a:p>
            <a:r>
              <a:rPr lang="ru-RU" dirty="0">
                <a:solidFill>
                  <a:srgbClr val="000000"/>
                </a:solidFill>
                <a:latin typeface="Open Sans"/>
              </a:rPr>
              <a:t>4. </a:t>
            </a:r>
            <a:r>
              <a:rPr lang="ru-RU" dirty="0" err="1">
                <a:solidFill>
                  <a:srgbClr val="000000"/>
                </a:solidFill>
                <a:latin typeface="Times New Roman CYR, serif"/>
              </a:rPr>
              <a:t>Байгулов</a:t>
            </a:r>
            <a:r>
              <a:rPr lang="ru-RU" dirty="0">
                <a:solidFill>
                  <a:srgbClr val="000000"/>
                </a:solidFill>
                <a:latin typeface="Times New Roman CYR, serif"/>
              </a:rPr>
              <a:t> Ю.П. "Настольный теннис: вчера, сегодня, завтра". - М., 2009 г.</a:t>
            </a:r>
            <a:endParaRPr lang="ru-RU" dirty="0">
              <a:solidFill>
                <a:srgbClr val="000000"/>
              </a:solidFill>
              <a:latin typeface="Open Sans"/>
            </a:endParaRPr>
          </a:p>
          <a:p>
            <a:r>
              <a:rPr lang="ru-RU" dirty="0">
                <a:solidFill>
                  <a:srgbClr val="000000"/>
                </a:solidFill>
                <a:latin typeface="Open Sans"/>
              </a:rPr>
              <a:t>5. "</a:t>
            </a:r>
            <a:r>
              <a:rPr lang="ru-RU" dirty="0">
                <a:solidFill>
                  <a:srgbClr val="000000"/>
                </a:solidFill>
                <a:latin typeface="Times New Roman CYR, serif"/>
              </a:rPr>
              <a:t>Краткая спортивная энциклопедия. Настольный теннис"</a:t>
            </a:r>
            <a:endParaRPr lang="ru-RU" dirty="0">
              <a:solidFill>
                <a:srgbClr val="000000"/>
              </a:solidFill>
              <a:latin typeface="Open Sans"/>
            </a:endParaRPr>
          </a:p>
          <a:p>
            <a:r>
              <a:rPr lang="ru-RU" dirty="0">
                <a:solidFill>
                  <a:srgbClr val="000000"/>
                </a:solidFill>
                <a:latin typeface="Times New Roman CYR, serif"/>
              </a:rPr>
              <a:t>Э.Я. </a:t>
            </a:r>
            <a:r>
              <a:rPr lang="ru-RU" dirty="0" err="1">
                <a:solidFill>
                  <a:srgbClr val="000000"/>
                </a:solidFill>
                <a:latin typeface="Times New Roman CYR, serif"/>
              </a:rPr>
              <a:t>Фримерман</a:t>
            </a:r>
            <a:r>
              <a:rPr lang="ru-RU" dirty="0">
                <a:solidFill>
                  <a:srgbClr val="000000"/>
                </a:solidFill>
                <a:latin typeface="Times New Roman CYR, serif"/>
              </a:rPr>
              <a:t>, 2005 г. </a:t>
            </a:r>
            <a:r>
              <a:rPr lang="ru-RU" u="sng" dirty="0">
                <a:solidFill>
                  <a:srgbClr val="0066FF"/>
                </a:solidFill>
                <a:latin typeface="Times New Roman CYR, serif"/>
                <a:hlinkClick r:id="rId2"/>
              </a:rPr>
              <a:t>http://ttennis-luga.ucoz.ru/index/0-8</a:t>
            </a:r>
            <a:endParaRPr lang="ru-RU" dirty="0">
              <a:solidFill>
                <a:srgbClr val="000000"/>
              </a:solidFill>
              <a:latin typeface="Open Sans"/>
            </a:endParaRPr>
          </a:p>
          <a:p>
            <a:r>
              <a:rPr lang="ru-RU" dirty="0">
                <a:solidFill>
                  <a:srgbClr val="000000"/>
                </a:solidFill>
                <a:latin typeface="Open Sans"/>
              </a:rPr>
              <a:t>6. </a:t>
            </a:r>
            <a:r>
              <a:rPr lang="ru-RU" dirty="0">
                <a:solidFill>
                  <a:srgbClr val="000000"/>
                </a:solidFill>
                <a:latin typeface="Times New Roman CYR, serif"/>
              </a:rPr>
              <a:t>Настольный теннис для всех </a:t>
            </a:r>
            <a:r>
              <a:rPr lang="ru-RU" u="sng" dirty="0">
                <a:solidFill>
                  <a:srgbClr val="0066FF"/>
                </a:solidFill>
                <a:latin typeface="Times New Roman CYR, serif"/>
                <a:hlinkClick r:id="rId3"/>
              </a:rPr>
              <a:t>http:/</a:t>
            </a:r>
            <a:r>
              <a:rPr lang="ru-RU" u="sng" dirty="0">
                <a:solidFill>
                  <a:srgbClr val="0066FF"/>
                </a:solidFill>
                <a:latin typeface="Open Sans"/>
                <a:hlinkClick r:id="rId3"/>
              </a:rPr>
              <a:t>HYPERLINK "http://table-tennis-omsk.ru/"/table-tennis-omsk.ru</a:t>
            </a:r>
            <a:endParaRPr lang="ru-RU" dirty="0">
              <a:solidFill>
                <a:srgbClr val="000000"/>
              </a:solidFill>
              <a:latin typeface="Open Sans"/>
            </a:endParaRPr>
          </a:p>
          <a:p>
            <a:endParaRPr lang="ru-RU" dirty="0"/>
          </a:p>
        </p:txBody>
      </p:sp>
    </p:spTree>
    <p:extLst>
      <p:ext uri="{BB962C8B-B14F-4D97-AF65-F5344CB8AC3E}">
        <p14:creationId xmlns:p14="http://schemas.microsoft.com/office/powerpoint/2010/main" val="648842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89527" y="404664"/>
            <a:ext cx="8229600" cy="6072230"/>
          </a:xfrm>
        </p:spPr>
        <p:txBody>
          <a:bodyPr>
            <a:normAutofit/>
          </a:bodyPr>
          <a:lstStyle/>
          <a:p>
            <a:pPr marL="0" indent="0">
              <a:buNone/>
            </a:pPr>
            <a:r>
              <a:rPr lang="ru-RU" b="1" dirty="0" smtClean="0"/>
              <a:t>                                       Цель </a:t>
            </a:r>
          </a:p>
          <a:p>
            <a:r>
              <a:rPr lang="ru-RU" dirty="0" smtClean="0"/>
              <a:t>-</a:t>
            </a:r>
            <a:r>
              <a:rPr lang="ru-RU" dirty="0"/>
              <a:t> расширить кругозор;</a:t>
            </a:r>
          </a:p>
          <a:p>
            <a:r>
              <a:rPr lang="ru-RU" dirty="0"/>
              <a:t>- воспитывать чувство патриотизма, интерес к спорту, самообразованию и саморазвитию;</a:t>
            </a:r>
          </a:p>
          <a:p>
            <a:r>
              <a:rPr lang="ru-RU" dirty="0"/>
              <a:t>- пробудить желание исследовать, анализировать, самостоятельно делать выводы.  </a:t>
            </a:r>
          </a:p>
          <a:p>
            <a:endParaRPr lang="ru-RU" b="1"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85729"/>
            <a:ext cx="7772400" cy="1643073"/>
          </a:xfrm>
        </p:spPr>
        <p:txBody>
          <a:bodyPr/>
          <a:lstStyle/>
          <a:p>
            <a:r>
              <a:rPr lang="ru-RU" dirty="0" smtClean="0"/>
              <a:t>Выполнил работу:</a:t>
            </a:r>
            <a:endParaRPr lang="ru-RU" dirty="0"/>
          </a:p>
        </p:txBody>
      </p:sp>
      <p:sp>
        <p:nvSpPr>
          <p:cNvPr id="3" name="Подзаголовок 2"/>
          <p:cNvSpPr>
            <a:spLocks noGrp="1"/>
          </p:cNvSpPr>
          <p:nvPr>
            <p:ph type="subTitle" idx="1"/>
          </p:nvPr>
        </p:nvSpPr>
        <p:spPr>
          <a:xfrm>
            <a:off x="1371600" y="1857364"/>
            <a:ext cx="6400800" cy="4000528"/>
          </a:xfrm>
        </p:spPr>
        <p:txBody>
          <a:bodyPr/>
          <a:lstStyle/>
          <a:p>
            <a:r>
              <a:rPr lang="ru-RU" dirty="0" smtClean="0">
                <a:solidFill>
                  <a:schemeClr val="tx1">
                    <a:lumMod val="95000"/>
                    <a:lumOff val="5000"/>
                  </a:schemeClr>
                </a:solidFill>
              </a:rPr>
              <a:t>Ученик</a:t>
            </a:r>
            <a:r>
              <a:rPr lang="ru-RU" smtClean="0">
                <a:solidFill>
                  <a:schemeClr val="tx1">
                    <a:lumMod val="95000"/>
                    <a:lumOff val="5000"/>
                  </a:schemeClr>
                </a:solidFill>
              </a:rPr>
              <a:t>: 9 </a:t>
            </a:r>
            <a:r>
              <a:rPr lang="ru-RU" dirty="0" smtClean="0">
                <a:solidFill>
                  <a:schemeClr val="tx1">
                    <a:lumMod val="95000"/>
                    <a:lumOff val="5000"/>
                  </a:schemeClr>
                </a:solidFill>
              </a:rPr>
              <a:t>класса</a:t>
            </a:r>
          </a:p>
          <a:p>
            <a:r>
              <a:rPr lang="ru-RU" dirty="0" err="1" smtClean="0">
                <a:solidFill>
                  <a:schemeClr val="tx1">
                    <a:lumMod val="95000"/>
                    <a:lumOff val="5000"/>
                  </a:schemeClr>
                </a:solidFill>
              </a:rPr>
              <a:t>Скоров</a:t>
            </a:r>
            <a:r>
              <a:rPr lang="ru-RU" dirty="0" smtClean="0">
                <a:solidFill>
                  <a:schemeClr val="tx1">
                    <a:lumMod val="95000"/>
                    <a:lumOff val="5000"/>
                  </a:schemeClr>
                </a:solidFill>
              </a:rPr>
              <a:t> Вячеслав Андреевич</a:t>
            </a:r>
            <a:endParaRPr lang="ru-RU"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Гипотеза исследования: </a:t>
            </a:r>
            <a:endParaRPr lang="ru-RU" dirty="0"/>
          </a:p>
        </p:txBody>
      </p:sp>
      <p:sp>
        <p:nvSpPr>
          <p:cNvPr id="3" name="Объект 2"/>
          <p:cNvSpPr>
            <a:spLocks noGrp="1"/>
          </p:cNvSpPr>
          <p:nvPr>
            <p:ph idx="1"/>
          </p:nvPr>
        </p:nvSpPr>
        <p:spPr/>
        <p:txBody>
          <a:bodyPr>
            <a:normAutofit/>
          </a:bodyPr>
          <a:lstStyle/>
          <a:p>
            <a:pPr marL="0" indent="0">
              <a:buNone/>
            </a:pPr>
            <a:r>
              <a:rPr lang="ru-RU" dirty="0"/>
              <a:t/>
            </a:r>
            <a:br>
              <a:rPr lang="ru-RU" dirty="0"/>
            </a:br>
            <a:endParaRPr lang="ru-RU" dirty="0"/>
          </a:p>
          <a:p>
            <a:r>
              <a:rPr lang="ru-RU" dirty="0"/>
              <a:t>-настольный теннис является одним из видов спорта, который  дает разнообразные возможности воспитания сознательной социалистической дисциплины и коллективного мышления и действий, приводит к коррекции </a:t>
            </a:r>
            <a:r>
              <a:rPr lang="ru-RU" dirty="0" err="1"/>
              <a:t>самоотношения</a:t>
            </a:r>
            <a:r>
              <a:rPr lang="ru-RU" dirty="0"/>
              <a:t>, повышению самооценки.</a:t>
            </a:r>
          </a:p>
          <a:p>
            <a:pPr marL="0" indent="0">
              <a:buNone/>
            </a:pPr>
            <a:r>
              <a:rPr lang="ru-RU" dirty="0"/>
              <a:t/>
            </a:r>
            <a:br>
              <a:rPr lang="ru-RU" dirty="0"/>
            </a:br>
            <a:endParaRPr lang="ru-RU" dirty="0"/>
          </a:p>
        </p:txBody>
      </p:sp>
    </p:spTree>
    <p:extLst>
      <p:ext uri="{BB962C8B-B14F-4D97-AF65-F5344CB8AC3E}">
        <p14:creationId xmlns:p14="http://schemas.microsoft.com/office/powerpoint/2010/main" val="33169419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Задачи </a:t>
            </a:r>
            <a:r>
              <a:rPr lang="ru-RU" b="1" dirty="0"/>
              <a:t>исследования</a:t>
            </a:r>
            <a:r>
              <a:rPr lang="ru-RU" b="1" dirty="0" smtClean="0"/>
              <a:t>:</a:t>
            </a:r>
            <a:r>
              <a:rPr lang="ru-RU" dirty="0"/>
              <a:t/>
            </a:r>
            <a:br>
              <a:rPr lang="ru-RU" dirty="0"/>
            </a:br>
            <a:endParaRPr lang="ru-RU" dirty="0"/>
          </a:p>
        </p:txBody>
      </p:sp>
      <p:sp>
        <p:nvSpPr>
          <p:cNvPr id="3" name="Объект 2"/>
          <p:cNvSpPr>
            <a:spLocks noGrp="1"/>
          </p:cNvSpPr>
          <p:nvPr>
            <p:ph idx="1"/>
          </p:nvPr>
        </p:nvSpPr>
        <p:spPr/>
        <p:txBody>
          <a:bodyPr>
            <a:normAutofit/>
          </a:bodyPr>
          <a:lstStyle/>
          <a:p>
            <a:r>
              <a:rPr lang="ru-RU" dirty="0"/>
              <a:t>- выбрать тему исследования;</a:t>
            </a:r>
          </a:p>
          <a:p>
            <a:r>
              <a:rPr lang="ru-RU" dirty="0"/>
              <a:t>- собрать максимальное количество информации по данной теме;</a:t>
            </a:r>
          </a:p>
          <a:p>
            <a:r>
              <a:rPr lang="ru-RU" dirty="0"/>
              <a:t>- подготовить и провести анкетирование, опрос и степ – тест;</a:t>
            </a:r>
          </a:p>
          <a:p>
            <a:r>
              <a:rPr lang="ru-RU" dirty="0"/>
              <a:t>- обработать полученные данные и сделать выводы</a:t>
            </a:r>
            <a:r>
              <a:rPr lang="ru-RU" dirty="0" smtClean="0"/>
              <a:t>.</a:t>
            </a:r>
            <a:endParaRPr lang="ru-RU" dirty="0"/>
          </a:p>
        </p:txBody>
      </p:sp>
    </p:spTree>
    <p:extLst>
      <p:ext uri="{BB962C8B-B14F-4D97-AF65-F5344CB8AC3E}">
        <p14:creationId xmlns:p14="http://schemas.microsoft.com/office/powerpoint/2010/main" val="38852848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285720" y="357166"/>
            <a:ext cx="8572560" cy="6286544"/>
          </a:xfrm>
        </p:spPr>
        <p:txBody>
          <a:bodyPr>
            <a:normAutofit/>
          </a:bodyPr>
          <a:lstStyle/>
          <a:p>
            <a:pPr marL="0" indent="0">
              <a:buNone/>
            </a:pPr>
            <a:r>
              <a:rPr lang="ru-RU" b="1" dirty="0" smtClean="0"/>
              <a:t>                                   Методы </a:t>
            </a:r>
            <a:r>
              <a:rPr lang="ru-RU" b="1" dirty="0"/>
              <a:t>исследования</a:t>
            </a:r>
            <a:r>
              <a:rPr lang="ru-RU" b="1" dirty="0" smtClean="0"/>
              <a:t>:</a:t>
            </a:r>
          </a:p>
          <a:p>
            <a:endParaRPr lang="ru-RU" b="1" dirty="0" smtClean="0"/>
          </a:p>
          <a:p>
            <a:r>
              <a:rPr lang="ru-RU" dirty="0"/>
              <a:t>- поиск информации;</a:t>
            </a:r>
          </a:p>
          <a:p>
            <a:r>
              <a:rPr lang="ru-RU" dirty="0"/>
              <a:t>-отбор информации;</a:t>
            </a:r>
          </a:p>
          <a:p>
            <a:r>
              <a:rPr lang="ru-RU" dirty="0"/>
              <a:t>-систематизация собственного опыта;</a:t>
            </a:r>
          </a:p>
          <a:p>
            <a:r>
              <a:rPr lang="ru-RU" dirty="0"/>
              <a:t>-анкетирование,  проведение опроса </a:t>
            </a:r>
          </a:p>
          <a:p>
            <a:r>
              <a:rPr lang="ru-RU" dirty="0"/>
              <a:t>-обработка результатов.</a:t>
            </a:r>
          </a:p>
          <a:p>
            <a:pPr marL="0" indent="0">
              <a:buNone/>
            </a:pPr>
            <a:r>
              <a:rPr lang="ru-RU" dirty="0"/>
              <a:t/>
            </a:r>
            <a:br>
              <a:rPr lang="ru-RU" dirty="0"/>
            </a:b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0"/>
            <a:ext cx="6347713" cy="1320800"/>
          </a:xfrm>
        </p:spPr>
        <p:txBody>
          <a:bodyPr>
            <a:noAutofit/>
          </a:bodyPr>
          <a:lstStyle/>
          <a:p>
            <a:r>
              <a:rPr lang="ru-RU" sz="2400" dirty="0"/>
              <a:t> </a:t>
            </a:r>
            <a:r>
              <a:rPr lang="ru-RU" sz="2400" b="1" dirty="0">
                <a:latin typeface="Times New Roman CYR, serif"/>
              </a:rPr>
              <a:t>Учащимся </a:t>
            </a:r>
            <a:r>
              <a:rPr lang="ru-RU" sz="2400" b="1" dirty="0"/>
              <a:t> 5 – 9 </a:t>
            </a:r>
            <a:r>
              <a:rPr lang="ru-RU" sz="2400" b="1" dirty="0">
                <a:latin typeface="Times New Roman CYR, serif"/>
              </a:rPr>
              <a:t>классов мы предложили заполнить следующую анкету</a:t>
            </a:r>
            <a:r>
              <a:rPr lang="ru-RU" sz="2400" b="1" dirty="0" smtClean="0">
                <a:latin typeface="Times New Roman CYR, serif"/>
              </a:rPr>
              <a:t>: (участвовали 25 учеников)</a:t>
            </a:r>
            <a:r>
              <a:rPr lang="ru-RU" sz="2400" dirty="0"/>
              <a:t/>
            </a:r>
            <a:br>
              <a:rPr lang="ru-RU" sz="2400" dirty="0"/>
            </a:br>
            <a:r>
              <a:rPr lang="ru-RU" sz="2400" dirty="0"/>
              <a:t>                        </a:t>
            </a:r>
            <a:r>
              <a:rPr lang="ru-RU" sz="2400" dirty="0" smtClean="0"/>
              <a:t/>
            </a:r>
            <a:br>
              <a:rPr lang="ru-RU" sz="2400" dirty="0" smtClean="0"/>
            </a:br>
            <a:r>
              <a:rPr lang="ru-RU" sz="2400" dirty="0"/>
              <a:t> </a:t>
            </a:r>
            <a:r>
              <a:rPr lang="ru-RU" sz="2400" dirty="0" smtClean="0"/>
              <a:t>                          </a:t>
            </a:r>
            <a:r>
              <a:rPr lang="ru-RU" sz="2400" dirty="0"/>
              <a:t> </a:t>
            </a:r>
            <a:r>
              <a:rPr lang="ru-RU" sz="2400" b="1" dirty="0">
                <a:latin typeface="Times New Roman CYR, serif"/>
              </a:rPr>
              <a:t>Анкета</a:t>
            </a:r>
            <a:r>
              <a:rPr lang="ru-RU" sz="2400" dirty="0"/>
              <a:t/>
            </a:r>
            <a:br>
              <a:rPr lang="ru-RU" sz="2400" dirty="0"/>
            </a:br>
            <a:r>
              <a:rPr lang="ru-RU" sz="2400" dirty="0"/>
              <a:t/>
            </a:r>
            <a:br>
              <a:rPr lang="ru-RU" sz="2400" dirty="0"/>
            </a:br>
            <a:endParaRPr lang="ru-RU" sz="2400" dirty="0"/>
          </a:p>
        </p:txBody>
      </p:sp>
      <p:graphicFrame>
        <p:nvGraphicFramePr>
          <p:cNvPr id="6" name="Объект 5"/>
          <p:cNvGraphicFramePr>
            <a:graphicFrameLocks noGrp="1"/>
          </p:cNvGraphicFramePr>
          <p:nvPr>
            <p:ph idx="1"/>
            <p:extLst>
              <p:ext uri="{D42A27DB-BD31-4B8C-83A1-F6EECF244321}">
                <p14:modId xmlns:p14="http://schemas.microsoft.com/office/powerpoint/2010/main" val="3101703032"/>
              </p:ext>
            </p:extLst>
          </p:nvPr>
        </p:nvGraphicFramePr>
        <p:xfrm>
          <a:off x="467544" y="1988840"/>
          <a:ext cx="8064896" cy="4608511"/>
        </p:xfrm>
        <a:graphic>
          <a:graphicData uri="http://schemas.openxmlformats.org/drawingml/2006/table">
            <a:tbl>
              <a:tblPr firstRow="1" bandRow="1">
                <a:tableStyleId>{5C22544A-7EE6-4342-B048-85BDC9FD1C3A}</a:tableStyleId>
              </a:tblPr>
              <a:tblGrid>
                <a:gridCol w="569104">
                  <a:extLst>
                    <a:ext uri="{9D8B030D-6E8A-4147-A177-3AD203B41FA5}">
                      <a16:colId xmlns:a16="http://schemas.microsoft.com/office/drawing/2014/main" xmlns="" val="1441985208"/>
                    </a:ext>
                  </a:extLst>
                </a:gridCol>
                <a:gridCol w="7279768">
                  <a:extLst>
                    <a:ext uri="{9D8B030D-6E8A-4147-A177-3AD203B41FA5}">
                      <a16:colId xmlns:a16="http://schemas.microsoft.com/office/drawing/2014/main" xmlns="" val="2638475039"/>
                    </a:ext>
                  </a:extLst>
                </a:gridCol>
                <a:gridCol w="216024">
                  <a:extLst>
                    <a:ext uri="{9D8B030D-6E8A-4147-A177-3AD203B41FA5}">
                      <a16:colId xmlns:a16="http://schemas.microsoft.com/office/drawing/2014/main" xmlns="" val="4221105903"/>
                    </a:ext>
                  </a:extLst>
                </a:gridCol>
              </a:tblGrid>
              <a:tr h="400409">
                <a:tc>
                  <a:txBody>
                    <a:bodyPr/>
                    <a:lstStyle/>
                    <a:p>
                      <a:endParaRPr lang="ru-RU" dirty="0"/>
                    </a:p>
                  </a:txBody>
                  <a:tcPr/>
                </a:tc>
                <a:tc>
                  <a:txBody>
                    <a:bodyPr/>
                    <a:lstStyle/>
                    <a:p>
                      <a:endParaRPr lang="ru-RU"/>
                    </a:p>
                  </a:txBody>
                  <a:tcPr/>
                </a:tc>
                <a:tc>
                  <a:txBody>
                    <a:bodyPr/>
                    <a:lstStyle/>
                    <a:p>
                      <a:endParaRPr lang="ru-RU"/>
                    </a:p>
                  </a:txBody>
                  <a:tcPr/>
                </a:tc>
                <a:extLst>
                  <a:ext uri="{0D108BD9-81ED-4DB2-BD59-A6C34878D82A}">
                    <a16:rowId xmlns:a16="http://schemas.microsoft.com/office/drawing/2014/main" xmlns="" val="2835133819"/>
                  </a:ext>
                </a:extLst>
              </a:tr>
              <a:tr h="1168988">
                <a:tc>
                  <a:txBody>
                    <a:bodyPr/>
                    <a:lstStyle/>
                    <a:p>
                      <a:r>
                        <a:rPr lang="ru-RU" dirty="0" smtClean="0"/>
                        <a:t>1</a:t>
                      </a:r>
                      <a:endParaRPr lang="ru-RU" dirty="0"/>
                    </a:p>
                  </a:txBody>
                  <a:tcPr/>
                </a:tc>
                <a:tc>
                  <a:txBody>
                    <a:bodyPr/>
                    <a:lstStyle/>
                    <a:p>
                      <a:r>
                        <a:rPr lang="ru-RU" b="0" i="0" dirty="0" smtClean="0">
                          <a:solidFill>
                            <a:srgbClr val="000000"/>
                          </a:solidFill>
                          <a:effectLst/>
                          <a:latin typeface="Times New Roman CYR" panose="02020603050405020304" pitchFamily="18" charset="0"/>
                        </a:rPr>
                        <a:t>Любите ли вы заниматься настольным теннисом? </a:t>
                      </a:r>
                      <a:endParaRPr lang="ru-RU" dirty="0"/>
                    </a:p>
                  </a:txBody>
                  <a:tcPr/>
                </a:tc>
                <a:tc>
                  <a:txBody>
                    <a:bodyPr/>
                    <a:lstStyle/>
                    <a:p>
                      <a:endParaRPr lang="ru-RU" dirty="0"/>
                    </a:p>
                  </a:txBody>
                  <a:tcPr/>
                </a:tc>
                <a:extLst>
                  <a:ext uri="{0D108BD9-81ED-4DB2-BD59-A6C34878D82A}">
                    <a16:rowId xmlns:a16="http://schemas.microsoft.com/office/drawing/2014/main" xmlns="" val="3216075513"/>
                  </a:ext>
                </a:extLst>
              </a:tr>
              <a:tr h="977921">
                <a:tc>
                  <a:txBody>
                    <a:bodyPr/>
                    <a:lstStyle/>
                    <a:p>
                      <a:r>
                        <a:rPr lang="ru-RU" dirty="0" smtClean="0"/>
                        <a:t>2</a:t>
                      </a:r>
                      <a:endParaRPr lang="ru-RU" dirty="0"/>
                    </a:p>
                  </a:txBody>
                  <a:tcPr/>
                </a:tc>
                <a:tc>
                  <a:txBody>
                    <a:bodyPr/>
                    <a:lstStyle/>
                    <a:p>
                      <a:pPr algn="l"/>
                      <a:r>
                        <a:rPr lang="ru-RU" b="0" i="0" dirty="0" smtClean="0">
                          <a:solidFill>
                            <a:srgbClr val="000000"/>
                          </a:solidFill>
                          <a:effectLst/>
                          <a:latin typeface="Times New Roman CYR" panose="02020603050405020304" pitchFamily="18" charset="0"/>
                        </a:rPr>
                        <a:t>Для чего вы занимаетесь настольным теннисом? </a:t>
                      </a:r>
                      <a:endParaRPr lang="ru-RU" dirty="0"/>
                    </a:p>
                  </a:txBody>
                  <a:tcPr/>
                </a:tc>
                <a:tc>
                  <a:txBody>
                    <a:bodyPr/>
                    <a:lstStyle/>
                    <a:p>
                      <a:endParaRPr lang="ru-RU" dirty="0"/>
                    </a:p>
                  </a:txBody>
                  <a:tcPr/>
                </a:tc>
                <a:extLst>
                  <a:ext uri="{0D108BD9-81ED-4DB2-BD59-A6C34878D82A}">
                    <a16:rowId xmlns:a16="http://schemas.microsoft.com/office/drawing/2014/main" xmlns="" val="205074343"/>
                  </a:ext>
                </a:extLst>
              </a:tr>
              <a:tr h="889920">
                <a:tc>
                  <a:txBody>
                    <a:bodyPr/>
                    <a:lstStyle/>
                    <a:p>
                      <a:r>
                        <a:rPr lang="ru-RU" dirty="0" smtClean="0"/>
                        <a:t>3</a:t>
                      </a:r>
                      <a:endParaRPr lang="ru-RU" dirty="0"/>
                    </a:p>
                  </a:txBody>
                  <a:tcPr/>
                </a:tc>
                <a:tc>
                  <a:txBody>
                    <a:bodyPr/>
                    <a:lstStyle/>
                    <a:p>
                      <a:r>
                        <a:rPr lang="ru-RU" b="0" i="0" dirty="0" smtClean="0">
                          <a:solidFill>
                            <a:srgbClr val="000000"/>
                          </a:solidFill>
                          <a:effectLst/>
                          <a:latin typeface="Times New Roman CYR" panose="02020603050405020304" pitchFamily="18" charset="0"/>
                        </a:rPr>
                        <a:t>Участвуете ли вы в школьных соревнованиях по настольному теннису? </a:t>
                      </a:r>
                      <a:endParaRPr lang="ru-RU" dirty="0"/>
                    </a:p>
                  </a:txBody>
                  <a:tcPr/>
                </a:tc>
                <a:tc>
                  <a:txBody>
                    <a:bodyPr/>
                    <a:lstStyle/>
                    <a:p>
                      <a:endParaRPr lang="ru-RU"/>
                    </a:p>
                  </a:txBody>
                  <a:tcPr/>
                </a:tc>
                <a:extLst>
                  <a:ext uri="{0D108BD9-81ED-4DB2-BD59-A6C34878D82A}">
                    <a16:rowId xmlns:a16="http://schemas.microsoft.com/office/drawing/2014/main" xmlns="" val="1639860068"/>
                  </a:ext>
                </a:extLst>
              </a:tr>
              <a:tr h="1171273">
                <a:tc>
                  <a:txBody>
                    <a:bodyPr/>
                    <a:lstStyle/>
                    <a:p>
                      <a:r>
                        <a:rPr lang="ru-RU" dirty="0" smtClean="0"/>
                        <a:t>4</a:t>
                      </a:r>
                      <a:endParaRPr lang="ru-RU" dirty="0"/>
                    </a:p>
                  </a:txBody>
                  <a:tcPr/>
                </a:tc>
                <a:tc>
                  <a:txBody>
                    <a:bodyPr/>
                    <a:lstStyle/>
                    <a:p>
                      <a:r>
                        <a:rPr lang="ru-RU" b="0" i="0" dirty="0" smtClean="0">
                          <a:solidFill>
                            <a:srgbClr val="000000"/>
                          </a:solidFill>
                          <a:effectLst/>
                          <a:latin typeface="Times New Roman CYR" panose="02020603050405020304" pitchFamily="18" charset="0"/>
                        </a:rPr>
                        <a:t>Участвовали вы в районных соревнованиях? </a:t>
                      </a:r>
                      <a:endParaRPr lang="ru-RU" dirty="0"/>
                    </a:p>
                  </a:txBody>
                  <a:tcPr/>
                </a:tc>
                <a:tc>
                  <a:txBody>
                    <a:bodyPr/>
                    <a:lstStyle/>
                    <a:p>
                      <a:endParaRPr lang="ru-RU" dirty="0"/>
                    </a:p>
                  </a:txBody>
                  <a:tcPr/>
                </a:tc>
                <a:extLst>
                  <a:ext uri="{0D108BD9-81ED-4DB2-BD59-A6C34878D82A}">
                    <a16:rowId xmlns:a16="http://schemas.microsoft.com/office/drawing/2014/main" xmlns="" val="1947839817"/>
                  </a:ext>
                </a:extLst>
              </a:tr>
            </a:tbl>
          </a:graphicData>
        </a:graphic>
      </p:graphicFrame>
    </p:spTree>
    <p:extLst>
      <p:ext uri="{BB962C8B-B14F-4D97-AF65-F5344CB8AC3E}">
        <p14:creationId xmlns:p14="http://schemas.microsoft.com/office/powerpoint/2010/main" val="1788024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60777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51466129"/>
      </p:ext>
    </p:extLst>
  </p:cSld>
  <p:clrMapOvr>
    <a:masterClrMapping/>
  </p:clrMapOvr>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515</TotalTime>
  <Words>989</Words>
  <Application>Microsoft Office PowerPoint</Application>
  <PresentationFormat>Экран (4:3)</PresentationFormat>
  <Paragraphs>129</Paragraphs>
  <Slides>30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Аспект</vt:lpstr>
      <vt:lpstr>Настольный теннис-           -как вид спорта</vt:lpstr>
      <vt:lpstr>Введение</vt:lpstr>
      <vt:lpstr>  </vt:lpstr>
      <vt:lpstr>Гипотеза исследования: </vt:lpstr>
      <vt:lpstr>Задачи исследования: </vt:lpstr>
      <vt:lpstr>  </vt:lpstr>
      <vt:lpstr> Учащимся  5 – 9 классов мы предложили заполнить следующую анкету: (участвовали 25 учеников)                                                      Анкета  </vt:lpstr>
      <vt:lpstr>Презентация PowerPoint</vt:lpstr>
      <vt:lpstr>Презентация PowerPoint</vt:lpstr>
      <vt:lpstr>Презентация PowerPoint</vt:lpstr>
      <vt:lpstr>Обработав данные анкеты, мы получили следующий результат: всего обработано 25 анкет. </vt:lpstr>
      <vt:lpstr>Правила игры в настольный теннис (кратко) </vt:lpstr>
      <vt:lpstr>       Правила подачи </vt:lpstr>
      <vt:lpstr>Стол для настольного тенниса </vt:lpstr>
      <vt:lpstr>Инвентарь для настольного тенниса </vt:lpstr>
      <vt:lpstr>Судейство</vt:lpstr>
      <vt:lpstr>Соревнования по              настольному теннису</vt:lpstr>
      <vt:lpstr> Результаты исследования:</vt:lpstr>
      <vt:lpstr>            Мои достижения</vt:lpstr>
      <vt:lpstr>Презентация PowerPoint</vt:lpstr>
      <vt:lpstr>Презентация PowerPoint</vt:lpstr>
      <vt:lpstr>Презентация PowerPoint</vt:lpstr>
      <vt:lpstr>Презентация PowerPoint</vt:lpstr>
      <vt:lpstr>Настольный теннис у нас в школе</vt:lpstr>
      <vt:lpstr>Презентация PowerPoint</vt:lpstr>
      <vt:lpstr>Презентация PowerPoint</vt:lpstr>
      <vt:lpstr>Презентация PowerPoint</vt:lpstr>
      <vt:lpstr>Презентация PowerPoint</vt:lpstr>
      <vt:lpstr>Список литературы:</vt:lpstr>
      <vt:lpstr>Выполнил работу:</vt:lpstr>
    </vt:vector>
  </TitlesOfParts>
  <Company>Reanimator Extreme Edition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Введение</dc:title>
  <dc:creator>Asus</dc:creator>
  <cp:lastModifiedBy>User</cp:lastModifiedBy>
  <cp:revision>66</cp:revision>
  <dcterms:created xsi:type="dcterms:W3CDTF">2018-12-04T03:43:11Z</dcterms:created>
  <dcterms:modified xsi:type="dcterms:W3CDTF">2020-11-11T13:12:19Z</dcterms:modified>
</cp:coreProperties>
</file>