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1" r:id="rId3"/>
    <p:sldId id="282" r:id="rId4"/>
    <p:sldId id="283" r:id="rId5"/>
    <p:sldId id="285" r:id="rId6"/>
    <p:sldId id="284" r:id="rId7"/>
    <p:sldId id="286" r:id="rId8"/>
    <p:sldId id="287" r:id="rId9"/>
    <p:sldId id="288" r:id="rId10"/>
    <p:sldId id="289" r:id="rId11"/>
    <p:sldId id="290" r:id="rId12"/>
    <p:sldId id="291" r:id="rId13"/>
    <p:sldId id="29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666" y="10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D732DF-48DB-4A2D-BE1F-9DA9398DED34}" type="datetimeFigureOut">
              <a:rPr lang="ru-RU" smtClean="0"/>
              <a:t>25.01.2022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C59D0F-C299-4537-B8D4-D3110314F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780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B2FEF-A10E-4B5F-8774-6FB90EDCEFD8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6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C56D6-93E8-4B6E-99FF-C53A11299050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56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E8F9-B228-4335-8937-42789C486542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093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D9786-35D2-4958-9137-C085B03BAE60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4034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47E7C-D328-4CAB-A9BF-27FDFA265ED4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26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07DD3-84B7-47B9-8E69-8765D7E793FD}" type="datetime1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66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7F4EC-B310-4E2B-B21B-BBDC81914A72}" type="datetime1">
              <a:rPr lang="ru-RU" smtClean="0"/>
              <a:t>25.01.2022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18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AD353-8A29-498E-8B40-9E6BC76A9D54}" type="datetime1">
              <a:rPr lang="ru-RU" smtClean="0"/>
              <a:t>25.01.2022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28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5899C-A1B7-4AEA-A80A-9795CB72A271}" type="datetime1">
              <a:rPr lang="ru-RU" smtClean="0"/>
              <a:t>25.01.2022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681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639C-9ACB-4DEF-964F-703986F6C60D}" type="datetime1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4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CB683-8890-45FA-88D0-25C34C73D6F3}" type="datetime1">
              <a:rPr lang="ru-RU" smtClean="0"/>
              <a:t>25.01.2022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343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CD5E8-CB63-4719-91AD-FE3FD4409A7F}" type="datetime1">
              <a:rPr lang="ru-RU" smtClean="0"/>
              <a:t>25.01.2022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F5503-2701-4AFA-9390-3A5C890E33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59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874" y="2734412"/>
            <a:ext cx="10140199" cy="23876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dirty="0"/>
              <a:t>Использование станции записи </a:t>
            </a:r>
            <a:br>
              <a:rPr lang="ru-RU" dirty="0"/>
            </a:br>
            <a:r>
              <a:rPr lang="ru-RU" b="1" dirty="0"/>
              <a:t>ПРОВЕДЕНИЕ ИТОГОВОГО СОБЕСЕДОВАНИЯ</a:t>
            </a:r>
            <a:br>
              <a:rPr lang="ru-RU" b="1" dirty="0"/>
            </a:b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23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53752D8-59BE-4C36-A720-11C397F23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207" y="1566092"/>
            <a:ext cx="6276975" cy="17430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73B4C9-6B10-4BA5-AF33-1D4F3D7B4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9165" y="0"/>
            <a:ext cx="6602835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Выгрузка файлов экзамена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C117F5-D922-492A-907B-B2BFECB33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10</a:t>
            </a:fld>
            <a:endParaRPr lang="ru-RU"/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8382480C-3227-4CC9-B4AB-1B0F239089F3}"/>
              </a:ext>
            </a:extLst>
          </p:cNvPr>
          <p:cNvSpPr/>
          <p:nvPr/>
        </p:nvSpPr>
        <p:spPr>
          <a:xfrm>
            <a:off x="116828" y="694001"/>
            <a:ext cx="5563959" cy="121559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Перед выгрузкой файлов экзамена </a:t>
            </a:r>
            <a:r>
              <a:rPr lang="ru-RU" sz="14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проверьте правильность значения кода аудитории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При необходимости код аудитории можно изменить </a:t>
            </a:r>
            <a:endParaRPr lang="ru-RU" sz="1400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9" name="Соединитель: изогнутый 8">
            <a:extLst>
              <a:ext uri="{FF2B5EF4-FFF2-40B4-BE49-F238E27FC236}">
                <a16:creationId xmlns:a16="http://schemas.microsoft.com/office/drawing/2014/main" id="{1F786C38-D358-47AB-8316-B1051F942E14}"/>
              </a:ext>
            </a:extLst>
          </p:cNvPr>
          <p:cNvCxnSpPr>
            <a:cxnSpLocks/>
            <a:stCxn id="6" idx="1"/>
          </p:cNvCxnSpPr>
          <p:nvPr/>
        </p:nvCxnSpPr>
        <p:spPr>
          <a:xfrm rot="16200000" flipH="1">
            <a:off x="4658945" y="148161"/>
            <a:ext cx="527002" cy="4047276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блако 9">
            <a:extLst>
              <a:ext uri="{FF2B5EF4-FFF2-40B4-BE49-F238E27FC236}">
                <a16:creationId xmlns:a16="http://schemas.microsoft.com/office/drawing/2014/main" id="{D9AA8818-1D5A-4A2A-81F0-BC4B484E5C52}"/>
              </a:ext>
            </a:extLst>
          </p:cNvPr>
          <p:cNvSpPr/>
          <p:nvPr/>
        </p:nvSpPr>
        <p:spPr>
          <a:xfrm>
            <a:off x="993167" y="2563473"/>
            <a:ext cx="4043493" cy="111120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Для сохранения записей всех участников в виде файлов нажать кнопку «Выгрузить экзамен»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F06A92-F554-4734-9B11-EE73D9BCC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5275" y="2949820"/>
            <a:ext cx="1590675" cy="552450"/>
          </a:xfrm>
          <a:prstGeom prst="rect">
            <a:avLst/>
          </a:prstGeom>
        </p:spPr>
      </p:pic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94664B62-B740-4849-9470-3D8FD370BF60}"/>
              </a:ext>
            </a:extLst>
          </p:cNvPr>
          <p:cNvCxnSpPr>
            <a:stCxn id="10" idx="0"/>
            <a:endCxn id="11" idx="1"/>
          </p:cNvCxnSpPr>
          <p:nvPr/>
        </p:nvCxnSpPr>
        <p:spPr>
          <a:xfrm>
            <a:off x="5033290" y="3119076"/>
            <a:ext cx="911985" cy="106969"/>
          </a:xfrm>
          <a:prstGeom prst="curvedConnector3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FA4D53F-A2F0-49F6-86AF-EBD2CC7B8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385" y="3819028"/>
            <a:ext cx="2596524" cy="2426006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id="{8714B6A6-5944-436C-915B-D83FCD47BB7B}"/>
              </a:ext>
            </a:extLst>
          </p:cNvPr>
          <p:cNvSpPr/>
          <p:nvPr/>
        </p:nvSpPr>
        <p:spPr>
          <a:xfrm>
            <a:off x="2074720" y="4157335"/>
            <a:ext cx="3765285" cy="111120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В окне «Обзор папок» выберите </a:t>
            </a:r>
            <a:r>
              <a:rPr lang="ru-RU" sz="14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ПАПКУ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для сохранения файлов экзамена и нажмите «ОК»</a:t>
            </a:r>
          </a:p>
        </p:txBody>
      </p:sp>
      <p:cxnSp>
        <p:nvCxnSpPr>
          <p:cNvPr id="21" name="Соединитель: изогнутый 20">
            <a:extLst>
              <a:ext uri="{FF2B5EF4-FFF2-40B4-BE49-F238E27FC236}">
                <a16:creationId xmlns:a16="http://schemas.microsoft.com/office/drawing/2014/main" id="{E6E2D8AD-6EE9-45A1-825B-57FB09A6001A}"/>
              </a:ext>
            </a:extLst>
          </p:cNvPr>
          <p:cNvCxnSpPr>
            <a:cxnSpLocks/>
            <a:stCxn id="19" idx="1"/>
          </p:cNvCxnSpPr>
          <p:nvPr/>
        </p:nvCxnSpPr>
        <p:spPr>
          <a:xfrm rot="16200000" flipH="1">
            <a:off x="5404705" y="3820015"/>
            <a:ext cx="777250" cy="3671935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80885D3-7F71-4BF3-B3E8-9E9BEF44B2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1877" y="5082100"/>
            <a:ext cx="2233058" cy="1639375"/>
          </a:xfrm>
          <a:prstGeom prst="rect">
            <a:avLst/>
          </a:prstGeom>
        </p:spPr>
      </p:pic>
      <p:cxnSp>
        <p:nvCxnSpPr>
          <p:cNvPr id="24" name="Соединитель: изогнутый 23">
            <a:extLst>
              <a:ext uri="{FF2B5EF4-FFF2-40B4-BE49-F238E27FC236}">
                <a16:creationId xmlns:a16="http://schemas.microsoft.com/office/drawing/2014/main" id="{B2568773-7F32-455A-BCE3-A30403E39B4C}"/>
              </a:ext>
            </a:extLst>
          </p:cNvPr>
          <p:cNvCxnSpPr>
            <a:cxnSpLocks/>
            <a:stCxn id="19" idx="1"/>
          </p:cNvCxnSpPr>
          <p:nvPr/>
        </p:nvCxnSpPr>
        <p:spPr>
          <a:xfrm rot="16200000" flipH="1">
            <a:off x="6276768" y="2947953"/>
            <a:ext cx="1158609" cy="5797418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200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FD31F4-4390-42CB-BD48-AA11AD083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991" y="3979781"/>
            <a:ext cx="4832016" cy="272389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87D59-9532-45C1-93FD-75527B172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169" y="-8389"/>
            <a:ext cx="8205831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Выгрузка потоковой записи экзамена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347DB0B-4F71-42AA-A828-500ECC101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11</a:t>
            </a:fld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A5C5DDF5-8767-4FD2-90DB-65CA28DD23D4}"/>
              </a:ext>
            </a:extLst>
          </p:cNvPr>
          <p:cNvSpPr/>
          <p:nvPr/>
        </p:nvSpPr>
        <p:spPr>
          <a:xfrm>
            <a:off x="363993" y="1126319"/>
            <a:ext cx="5256631" cy="145485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Потоковая запись выгружается в случае возникновения </a:t>
            </a:r>
            <a:r>
              <a:rPr lang="ru-RU" sz="14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нештатной ситуации</a:t>
            </a:r>
            <a:r>
              <a:rPr lang="ru-RU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в рамках которой были утеряны полностью или частично аудио-ответы участников !</a:t>
            </a: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3225F24D-9D11-44FA-B7F5-3B0676477FDD}"/>
              </a:ext>
            </a:extLst>
          </p:cNvPr>
          <p:cNvSpPr/>
          <p:nvPr/>
        </p:nvSpPr>
        <p:spPr>
          <a:xfrm>
            <a:off x="5301842" y="2340615"/>
            <a:ext cx="4043493" cy="124837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Для выгрузки потоковой записи нажмите «Выгрузить потоковую запись» </a:t>
            </a:r>
          </a:p>
        </p:txBody>
      </p:sp>
      <p:sp>
        <p:nvSpPr>
          <p:cNvPr id="8" name="Облако 7">
            <a:extLst>
              <a:ext uri="{FF2B5EF4-FFF2-40B4-BE49-F238E27FC236}">
                <a16:creationId xmlns:a16="http://schemas.microsoft.com/office/drawing/2014/main" id="{E3C25041-5E11-469D-B958-3A0D282CC014}"/>
              </a:ext>
            </a:extLst>
          </p:cNvPr>
          <p:cNvSpPr/>
          <p:nvPr/>
        </p:nvSpPr>
        <p:spPr>
          <a:xfrm>
            <a:off x="593290" y="3502405"/>
            <a:ext cx="4043493" cy="111120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Откроется окно «Сохранить как» для выбора папки выгрузки потоковой записи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01614CD-6427-4A42-91CD-CFEE18609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5409" y="2707625"/>
            <a:ext cx="1571625" cy="514350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96048D5-54B6-4EBC-B0B7-088753DF2FA5}"/>
              </a:ext>
            </a:extLst>
          </p:cNvPr>
          <p:cNvCxnSpPr>
            <a:stCxn id="6" idx="0"/>
            <a:endCxn id="9" idx="1"/>
          </p:cNvCxnSpPr>
          <p:nvPr/>
        </p:nvCxnSpPr>
        <p:spPr>
          <a:xfrm>
            <a:off x="9341965" y="2964800"/>
            <a:ext cx="523444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34494D-7314-4D9F-A3C7-EE0820C8A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851" y="5201173"/>
            <a:ext cx="2165614" cy="1656825"/>
          </a:xfrm>
          <a:prstGeom prst="rect">
            <a:avLst/>
          </a:prstGeom>
        </p:spPr>
      </p:pic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2176E7B5-0B3C-481D-A6BD-DAD4DB9356AA}"/>
              </a:ext>
            </a:extLst>
          </p:cNvPr>
          <p:cNvCxnSpPr>
            <a:stCxn id="8" idx="1"/>
          </p:cNvCxnSpPr>
          <p:nvPr/>
        </p:nvCxnSpPr>
        <p:spPr>
          <a:xfrm rot="16200000" flipH="1">
            <a:off x="4006071" y="3221394"/>
            <a:ext cx="1926484" cy="4708552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оединитель: изогнутый 15">
            <a:extLst>
              <a:ext uri="{FF2B5EF4-FFF2-40B4-BE49-F238E27FC236}">
                <a16:creationId xmlns:a16="http://schemas.microsoft.com/office/drawing/2014/main" id="{A609B057-571E-4827-AE67-B4D4836923B9}"/>
              </a:ext>
            </a:extLst>
          </p:cNvPr>
          <p:cNvCxnSpPr>
            <a:cxnSpLocks/>
            <a:stCxn id="8" idx="1"/>
          </p:cNvCxnSpPr>
          <p:nvPr/>
        </p:nvCxnSpPr>
        <p:spPr>
          <a:xfrm rot="16200000" flipH="1">
            <a:off x="4976105" y="2251359"/>
            <a:ext cx="1926484" cy="6648621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9194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243A1-6206-499F-AC57-7351C8F27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498" y="42294"/>
            <a:ext cx="4841147" cy="1325563"/>
          </a:xfrm>
        </p:spPr>
        <p:txBody>
          <a:bodyPr>
            <a:normAutofit/>
          </a:bodyPr>
          <a:lstStyle/>
          <a:p>
            <a:r>
              <a:rPr lang="ru-RU" sz="4000" dirty="0"/>
              <a:t>Удаление экзамена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661745-921C-4AC9-B26F-36E9702F0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12</a:t>
            </a:fld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E84D47D2-DE0F-4E96-9560-6CE202E2E906}"/>
              </a:ext>
            </a:extLst>
          </p:cNvPr>
          <p:cNvSpPr/>
          <p:nvPr/>
        </p:nvSpPr>
        <p:spPr>
          <a:xfrm>
            <a:off x="5802267" y="757350"/>
            <a:ext cx="5256631" cy="145485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</a:t>
            </a:r>
            <a:r>
              <a:rPr lang="ru-RU" sz="1400" dirty="0">
                <a:solidFill>
                  <a:srgbClr val="FF0000"/>
                </a:solidFill>
              </a:rPr>
              <a:t>При удалении экзамена будут удалены все связанные с ним файлы записи участников. </a:t>
            </a:r>
            <a:r>
              <a:rPr lang="ru-RU" sz="1400" u="sng" dirty="0">
                <a:solidFill>
                  <a:srgbClr val="FF0000"/>
                </a:solidFill>
              </a:rPr>
              <a:t>Удаленные данные не подлежат восстановлению</a:t>
            </a:r>
            <a:r>
              <a:rPr lang="ru-RU" sz="1400" dirty="0">
                <a:solidFill>
                  <a:srgbClr val="FF0000"/>
                </a:solidFill>
              </a:rPr>
              <a:t>! </a:t>
            </a:r>
            <a:endParaRPr lang="ru-RU" sz="1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0F077762-918B-4074-9E39-78D3FFEC8C9B}"/>
              </a:ext>
            </a:extLst>
          </p:cNvPr>
          <p:cNvSpPr/>
          <p:nvPr/>
        </p:nvSpPr>
        <p:spPr>
          <a:xfrm>
            <a:off x="866168" y="2345672"/>
            <a:ext cx="3782008" cy="145485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Для удаления экзамена выделите необходимый экзамен и нажать кнопку</a:t>
            </a:r>
            <a:endParaRPr lang="ru-RU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01B5FE-BDB8-41A0-B7FE-D8DA6BE2A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267" y="2849596"/>
            <a:ext cx="3152775" cy="371475"/>
          </a:xfrm>
          <a:prstGeom prst="rect">
            <a:avLst/>
          </a:prstGeom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8724EBD-148A-41C2-B31E-6847A2413999}"/>
              </a:ext>
            </a:extLst>
          </p:cNvPr>
          <p:cNvCxnSpPr>
            <a:stCxn id="6" idx="0"/>
            <a:endCxn id="7" idx="1"/>
          </p:cNvCxnSpPr>
          <p:nvPr/>
        </p:nvCxnSpPr>
        <p:spPr>
          <a:xfrm flipV="1">
            <a:off x="4645024" y="3035334"/>
            <a:ext cx="1157243" cy="377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блако 9">
            <a:extLst>
              <a:ext uri="{FF2B5EF4-FFF2-40B4-BE49-F238E27FC236}">
                <a16:creationId xmlns:a16="http://schemas.microsoft.com/office/drawing/2014/main" id="{2EE314FB-5AEA-444A-AE6E-82964B765980}"/>
              </a:ext>
            </a:extLst>
          </p:cNvPr>
          <p:cNvSpPr/>
          <p:nvPr/>
        </p:nvSpPr>
        <p:spPr>
          <a:xfrm>
            <a:off x="3071789" y="4379980"/>
            <a:ext cx="3152775" cy="108499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Подтвердите удаление экзамена «Да»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239789-8BA7-4586-9FC9-9908CE99C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1127" y="4309790"/>
            <a:ext cx="4841147" cy="1790860"/>
          </a:xfrm>
          <a:prstGeom prst="rect">
            <a:avLst/>
          </a:prstGeom>
        </p:spPr>
      </p:pic>
      <p:cxnSp>
        <p:nvCxnSpPr>
          <p:cNvPr id="14" name="Соединитель: изогнутый 13">
            <a:extLst>
              <a:ext uri="{FF2B5EF4-FFF2-40B4-BE49-F238E27FC236}">
                <a16:creationId xmlns:a16="http://schemas.microsoft.com/office/drawing/2014/main" id="{217C8F4D-2379-4D95-9614-8073ABBC72D1}"/>
              </a:ext>
            </a:extLst>
          </p:cNvPr>
          <p:cNvCxnSpPr>
            <a:stCxn id="10" idx="1"/>
          </p:cNvCxnSpPr>
          <p:nvPr/>
        </p:nvCxnSpPr>
        <p:spPr>
          <a:xfrm rot="16200000" flipH="1">
            <a:off x="6943522" y="3168475"/>
            <a:ext cx="307805" cy="4898495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217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3BDD8E-CAA3-4090-B49D-26517EFD5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8872" y="0"/>
            <a:ext cx="7903128" cy="1055093"/>
          </a:xfrm>
        </p:spPr>
        <p:txBody>
          <a:bodyPr>
            <a:normAutofit/>
          </a:bodyPr>
          <a:lstStyle/>
          <a:p>
            <a:r>
              <a:rPr lang="ru-RU" sz="4000" dirty="0"/>
              <a:t>Аварийное завершение программы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D40425-42AA-488D-9783-004921496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13</a:t>
            </a:fld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6E118EFE-61CF-4ABE-BF42-39103AE06E6B}"/>
              </a:ext>
            </a:extLst>
          </p:cNvPr>
          <p:cNvSpPr/>
          <p:nvPr/>
        </p:nvSpPr>
        <p:spPr>
          <a:xfrm>
            <a:off x="1428263" y="959624"/>
            <a:ext cx="4863480" cy="135829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В случае аварийного завершения работы автономной станции записи необходимо выполнить повторный запуск программы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E179D0-8459-4D22-AF31-626C52041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561" y="2751590"/>
            <a:ext cx="5405750" cy="3435074"/>
          </a:xfrm>
          <a:prstGeom prst="rect">
            <a:avLst/>
          </a:prstGeom>
        </p:spPr>
      </p:pic>
      <p:sp>
        <p:nvSpPr>
          <p:cNvPr id="7" name="Облако 6">
            <a:extLst>
              <a:ext uri="{FF2B5EF4-FFF2-40B4-BE49-F238E27FC236}">
                <a16:creationId xmlns:a16="http://schemas.microsoft.com/office/drawing/2014/main" id="{B667392C-4C62-411E-B5A6-01F66CE9DE93}"/>
              </a:ext>
            </a:extLst>
          </p:cNvPr>
          <p:cNvSpPr/>
          <p:nvPr/>
        </p:nvSpPr>
        <p:spPr>
          <a:xfrm>
            <a:off x="377616" y="2612949"/>
            <a:ext cx="3732989" cy="203714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Далее необходимо нажать кнопку «Начать экзамен» , откроется окно записи ответов участников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D3241B43-1CFC-4616-829C-7714EB555C79}"/>
              </a:ext>
            </a:extLst>
          </p:cNvPr>
          <p:cNvSpPr/>
          <p:nvPr/>
        </p:nvSpPr>
        <p:spPr>
          <a:xfrm>
            <a:off x="5433270" y="3875714"/>
            <a:ext cx="1325460" cy="39008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48216CD-739F-4630-A169-23679024D426}"/>
              </a:ext>
            </a:extLst>
          </p:cNvPr>
          <p:cNvCxnSpPr>
            <a:stCxn id="7" idx="0"/>
            <a:endCxn id="8" idx="2"/>
          </p:cNvCxnSpPr>
          <p:nvPr/>
        </p:nvCxnSpPr>
        <p:spPr>
          <a:xfrm>
            <a:off x="4107494" y="3631522"/>
            <a:ext cx="1325776" cy="4392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блако 13">
            <a:extLst>
              <a:ext uri="{FF2B5EF4-FFF2-40B4-BE49-F238E27FC236}">
                <a16:creationId xmlns:a16="http://schemas.microsoft.com/office/drawing/2014/main" id="{CDC309E7-9D39-4A23-B7F1-C94CD780C041}"/>
              </a:ext>
            </a:extLst>
          </p:cNvPr>
          <p:cNvSpPr/>
          <p:nvPr/>
        </p:nvSpPr>
        <p:spPr>
          <a:xfrm>
            <a:off x="1366160" y="4778949"/>
            <a:ext cx="4794863" cy="175996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В окне записи ответов отобразятся аудиозаписи ранее прошедших экзамен участников, а так же появится возможность продолжить запись следующих участников</a:t>
            </a:r>
          </a:p>
        </p:txBody>
      </p:sp>
      <p:sp>
        <p:nvSpPr>
          <p:cNvPr id="17" name="Облако 16">
            <a:extLst>
              <a:ext uri="{FF2B5EF4-FFF2-40B4-BE49-F238E27FC236}">
                <a16:creationId xmlns:a16="http://schemas.microsoft.com/office/drawing/2014/main" id="{0B638354-6211-4776-844D-47A4F50FC4DA}"/>
              </a:ext>
            </a:extLst>
          </p:cNvPr>
          <p:cNvSpPr/>
          <p:nvPr/>
        </p:nvSpPr>
        <p:spPr>
          <a:xfrm>
            <a:off x="7328520" y="827630"/>
            <a:ext cx="4863480" cy="1622280"/>
          </a:xfrm>
          <a:prstGeom prst="cloud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1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Примечание</a:t>
            </a:r>
            <a:r>
              <a:rPr lang="ru-RU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 При каждом аварийном завершении работы автономной станции записи создаётся отдельная потоковая запись. При выгрузке потоковой записи возможно создание нескольких файлов, содержащих потоковые записи экзамена.</a:t>
            </a:r>
          </a:p>
        </p:txBody>
      </p:sp>
    </p:spTree>
    <p:extLst>
      <p:ext uri="{BB962C8B-B14F-4D97-AF65-F5344CB8AC3E}">
        <p14:creationId xmlns:p14="http://schemas.microsoft.com/office/powerpoint/2010/main" val="372758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859C91-621D-4BE6-9768-AE6506CCD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0388" y="-302003"/>
            <a:ext cx="6773411" cy="1992692"/>
          </a:xfrm>
        </p:spPr>
        <p:txBody>
          <a:bodyPr/>
          <a:lstStyle/>
          <a:p>
            <a:r>
              <a:rPr lang="ru-RU" dirty="0"/>
              <a:t>Установка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8E08CF9-0190-46CE-A40F-00A702690A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474" y="1167061"/>
            <a:ext cx="3609975" cy="280035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A64A55-36DC-4F98-90FC-4AC9DBFD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2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A1C31F7-5CFE-4BA2-A157-84A4AB12C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899" y="1198012"/>
            <a:ext cx="3609975" cy="277177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6811C3F-5CDC-4CF3-A78B-DE7C3B97ED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24" y="1164930"/>
            <a:ext cx="3609975" cy="28024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E02DE51-67CF-4550-AB07-6B3179802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3156" y="4085439"/>
            <a:ext cx="3377700" cy="26360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3F306D0-A943-46AB-9FC6-7FFB30B7BB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9797" y="4085439"/>
            <a:ext cx="3412403" cy="2636036"/>
          </a:xfrm>
          <a:prstGeom prst="rect">
            <a:avLst/>
          </a:prstGeom>
        </p:spPr>
      </p:pic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1613AB36-2349-4329-BF66-67E781FD662B}"/>
              </a:ext>
            </a:extLst>
          </p:cNvPr>
          <p:cNvSpPr/>
          <p:nvPr/>
        </p:nvSpPr>
        <p:spPr>
          <a:xfrm>
            <a:off x="1661020" y="3716323"/>
            <a:ext cx="813732" cy="176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10B6B370-17FA-4648-919E-07A16A2AAF98}"/>
              </a:ext>
            </a:extLst>
          </p:cNvPr>
          <p:cNvSpPr/>
          <p:nvPr/>
        </p:nvSpPr>
        <p:spPr>
          <a:xfrm>
            <a:off x="6537458" y="3137482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: вниз 14">
            <a:extLst>
              <a:ext uri="{FF2B5EF4-FFF2-40B4-BE49-F238E27FC236}">
                <a16:creationId xmlns:a16="http://schemas.microsoft.com/office/drawing/2014/main" id="{C36C988B-072B-45A2-B81B-ECC1EA6D9530}"/>
              </a:ext>
            </a:extLst>
          </p:cNvPr>
          <p:cNvSpPr/>
          <p:nvPr/>
        </p:nvSpPr>
        <p:spPr>
          <a:xfrm>
            <a:off x="10372625" y="3137482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66A7E9C7-F80D-4445-94A0-73A57E95125C}"/>
              </a:ext>
            </a:extLst>
          </p:cNvPr>
          <p:cNvSpPr/>
          <p:nvPr/>
        </p:nvSpPr>
        <p:spPr>
          <a:xfrm>
            <a:off x="5097529" y="5920123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CC479A61-C995-479F-9723-5E9AB95FCFA1}"/>
              </a:ext>
            </a:extLst>
          </p:cNvPr>
          <p:cNvSpPr/>
          <p:nvPr/>
        </p:nvSpPr>
        <p:spPr>
          <a:xfrm>
            <a:off x="8887773" y="5920123"/>
            <a:ext cx="201336" cy="5033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блако 17">
            <a:extLst>
              <a:ext uri="{FF2B5EF4-FFF2-40B4-BE49-F238E27FC236}">
                <a16:creationId xmlns:a16="http://schemas.microsoft.com/office/drawing/2014/main" id="{F5409983-9CAE-4937-9ABA-24051FF48F4A}"/>
              </a:ext>
            </a:extLst>
          </p:cNvPr>
          <p:cNvSpPr/>
          <p:nvPr/>
        </p:nvSpPr>
        <p:spPr>
          <a:xfrm rot="637683">
            <a:off x="1030869" y="637314"/>
            <a:ext cx="3055448" cy="95498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Выбрать расположение программы</a:t>
            </a:r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330BDCB3-7883-40E4-9E2F-4CC10C46BEC3}"/>
              </a:ext>
            </a:extLst>
          </p:cNvPr>
          <p:cNvSpPr/>
          <p:nvPr/>
        </p:nvSpPr>
        <p:spPr>
          <a:xfrm>
            <a:off x="2364969" y="1745672"/>
            <a:ext cx="184558" cy="4697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215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21C27-3606-43BB-8EFE-A60838DAD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Запуск программы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B3AC2C1-33A3-430B-96E3-B8155B807F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2876" y="2143248"/>
            <a:ext cx="3638550" cy="275272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819D2A-B07D-4DE1-B047-0F7D8BFD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3</a:t>
            </a:fld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0AAB60-CFCE-4799-9141-1B35DB431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6603" y="4119686"/>
            <a:ext cx="3619500" cy="1552575"/>
          </a:xfrm>
          <a:prstGeom prst="rect">
            <a:avLst/>
          </a:prstGeom>
        </p:spPr>
      </p:pic>
      <p:sp>
        <p:nvSpPr>
          <p:cNvPr id="7" name="Облако 6">
            <a:extLst>
              <a:ext uri="{FF2B5EF4-FFF2-40B4-BE49-F238E27FC236}">
                <a16:creationId xmlns:a16="http://schemas.microsoft.com/office/drawing/2014/main" id="{37258308-84E4-4CCD-AD61-4E1712C4FD99}"/>
              </a:ext>
            </a:extLst>
          </p:cNvPr>
          <p:cNvSpPr/>
          <p:nvPr/>
        </p:nvSpPr>
        <p:spPr>
          <a:xfrm rot="679207">
            <a:off x="7954115" y="3323175"/>
            <a:ext cx="3023976" cy="128854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Ввести пароль технического специалиста, по умолчанию данный пароль: </a:t>
            </a:r>
            <a:r>
              <a: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123456 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нажать «ОК»</a:t>
            </a:r>
            <a:r>
              <a: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0226A28F-4EA9-4231-B818-BB1679E521B9}"/>
              </a:ext>
            </a:extLst>
          </p:cNvPr>
          <p:cNvSpPr/>
          <p:nvPr/>
        </p:nvSpPr>
        <p:spPr>
          <a:xfrm>
            <a:off x="2399251" y="3429000"/>
            <a:ext cx="1258349" cy="4299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лако 8">
            <a:extLst>
              <a:ext uri="{FF2B5EF4-FFF2-40B4-BE49-F238E27FC236}">
                <a16:creationId xmlns:a16="http://schemas.microsoft.com/office/drawing/2014/main" id="{D58F4D9D-1FC4-4981-8E8F-272E84A32DF1}"/>
              </a:ext>
            </a:extLst>
          </p:cNvPr>
          <p:cNvSpPr/>
          <p:nvPr/>
        </p:nvSpPr>
        <p:spPr>
          <a:xfrm>
            <a:off x="301548" y="2678154"/>
            <a:ext cx="2369515" cy="104679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Нажать кнопку «Итоговое собеседование»</a:t>
            </a:r>
            <a:endParaRPr lang="ru-RU" sz="1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Стрелка: вверх 2">
            <a:extLst>
              <a:ext uri="{FF2B5EF4-FFF2-40B4-BE49-F238E27FC236}">
                <a16:creationId xmlns:a16="http://schemas.microsoft.com/office/drawing/2014/main" id="{EC4AAFD5-5938-49B8-A457-736A9D75E385}"/>
              </a:ext>
            </a:extLst>
          </p:cNvPr>
          <p:cNvSpPr/>
          <p:nvPr/>
        </p:nvSpPr>
        <p:spPr>
          <a:xfrm>
            <a:off x="8095375" y="5578679"/>
            <a:ext cx="260059" cy="39806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411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33B8D8-D773-47A0-85F8-A57ACF021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242" y="1164159"/>
            <a:ext cx="5685223" cy="361683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2F4BC6D-B301-46C2-B6A8-E3FF82E737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725"/>
          <a:stretch/>
        </p:blipFill>
        <p:spPr>
          <a:xfrm>
            <a:off x="5525049" y="4700589"/>
            <a:ext cx="6666951" cy="1952625"/>
          </a:xfrm>
          <a:prstGeom prst="rect">
            <a:avLst/>
          </a:prstGeom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FD874D72-DDBC-48AE-91DD-21ECA68C3E6B}"/>
              </a:ext>
            </a:extLst>
          </p:cNvPr>
          <p:cNvSpPr/>
          <p:nvPr/>
        </p:nvSpPr>
        <p:spPr>
          <a:xfrm>
            <a:off x="4790664" y="5977221"/>
            <a:ext cx="2306972" cy="4802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8EFE25-271B-44A5-BA86-D301B44FA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1160" y="3450"/>
            <a:ext cx="4730840" cy="1325563"/>
          </a:xfrm>
        </p:spPr>
        <p:txBody>
          <a:bodyPr>
            <a:normAutofit/>
          </a:bodyPr>
          <a:lstStyle/>
          <a:p>
            <a:r>
              <a:rPr lang="ru-RU" sz="4000" dirty="0"/>
              <a:t>Загрузка экзамена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7D8AAD-824D-4D26-AE97-98F42074C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4</a:t>
            </a:fld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E3F964-4E2D-4542-A823-7C484F2C9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3027" y="1821118"/>
            <a:ext cx="2519443" cy="2361035"/>
          </a:xfrm>
          <a:prstGeom prst="rect">
            <a:avLst/>
          </a:prstGeom>
        </p:spPr>
      </p:pic>
      <p:sp>
        <p:nvSpPr>
          <p:cNvPr id="8" name="Облако 7">
            <a:extLst>
              <a:ext uri="{FF2B5EF4-FFF2-40B4-BE49-F238E27FC236}">
                <a16:creationId xmlns:a16="http://schemas.microsoft.com/office/drawing/2014/main" id="{66D5789F-A94D-44D3-AA47-5DE60C3C8155}"/>
              </a:ext>
            </a:extLst>
          </p:cNvPr>
          <p:cNvSpPr/>
          <p:nvPr/>
        </p:nvSpPr>
        <p:spPr>
          <a:xfrm rot="724265">
            <a:off x="6564873" y="1777462"/>
            <a:ext cx="2952926" cy="104679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Выбрать </a:t>
            </a:r>
            <a:r>
              <a:rPr lang="ru-RU" sz="14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ПАПКУ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с </a:t>
            </a:r>
            <a:r>
              <a:rPr lang="en-US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XML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– файлами!</a:t>
            </a:r>
          </a:p>
        </p:txBody>
      </p:sp>
      <p:sp>
        <p:nvSpPr>
          <p:cNvPr id="13" name="Облако 12">
            <a:extLst>
              <a:ext uri="{FF2B5EF4-FFF2-40B4-BE49-F238E27FC236}">
                <a16:creationId xmlns:a16="http://schemas.microsoft.com/office/drawing/2014/main" id="{367667D6-888A-4DA1-9F3E-B9813F969C14}"/>
              </a:ext>
            </a:extLst>
          </p:cNvPr>
          <p:cNvSpPr/>
          <p:nvPr/>
        </p:nvSpPr>
        <p:spPr>
          <a:xfrm rot="21069689">
            <a:off x="2513771" y="5271913"/>
            <a:ext cx="3522724" cy="104679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При успешном добавлении файла, появится строка с данными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2564503-910B-458E-94FD-D354E2DE92FF}"/>
              </a:ext>
            </a:extLst>
          </p:cNvPr>
          <p:cNvCxnSpPr/>
          <p:nvPr/>
        </p:nvCxnSpPr>
        <p:spPr>
          <a:xfrm>
            <a:off x="7214532" y="6356350"/>
            <a:ext cx="4284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Овал 4">
            <a:extLst>
              <a:ext uri="{FF2B5EF4-FFF2-40B4-BE49-F238E27FC236}">
                <a16:creationId xmlns:a16="http://schemas.microsoft.com/office/drawing/2014/main" id="{86F1128B-8DDF-48F7-BC5F-606028DD6667}"/>
              </a:ext>
            </a:extLst>
          </p:cNvPr>
          <p:cNvSpPr/>
          <p:nvPr/>
        </p:nvSpPr>
        <p:spPr>
          <a:xfrm>
            <a:off x="1625528" y="1594615"/>
            <a:ext cx="1040934" cy="45300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блако 13">
            <a:extLst>
              <a:ext uri="{FF2B5EF4-FFF2-40B4-BE49-F238E27FC236}">
                <a16:creationId xmlns:a16="http://schemas.microsoft.com/office/drawing/2014/main" id="{FC7E8306-50AA-465A-B8FD-69E754FBA7E1}"/>
              </a:ext>
            </a:extLst>
          </p:cNvPr>
          <p:cNvSpPr/>
          <p:nvPr/>
        </p:nvSpPr>
        <p:spPr>
          <a:xfrm rot="21051925">
            <a:off x="158126" y="558713"/>
            <a:ext cx="2307453" cy="971057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Нажать кнопку «Загрузить экзамен»</a:t>
            </a:r>
            <a:endParaRPr lang="ru-RU" sz="1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11804BEB-C434-49BA-9199-0772A39E5EAE}"/>
              </a:ext>
            </a:extLst>
          </p:cNvPr>
          <p:cNvCxnSpPr>
            <a:stCxn id="14" idx="1"/>
            <a:endCxn id="5" idx="2"/>
          </p:cNvCxnSpPr>
          <p:nvPr/>
        </p:nvCxnSpPr>
        <p:spPr>
          <a:xfrm rot="16200000" flipH="1">
            <a:off x="1357885" y="1553475"/>
            <a:ext cx="298526" cy="236760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418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642379-90AC-4D2F-9914-E98C1D62D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8673" y="-1195"/>
            <a:ext cx="5923327" cy="1325563"/>
          </a:xfrm>
        </p:spPr>
        <p:txBody>
          <a:bodyPr/>
          <a:lstStyle/>
          <a:p>
            <a:r>
              <a:rPr lang="ru-RU" dirty="0"/>
              <a:t>Техническая подготовка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00F443-8CAD-42AB-86C5-A4442F69D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5</a:t>
            </a:fld>
            <a:endParaRPr lang="ru-RU"/>
          </a:p>
        </p:txBody>
      </p:sp>
      <p:sp>
        <p:nvSpPr>
          <p:cNvPr id="5" name="Облако 4">
            <a:extLst>
              <a:ext uri="{FF2B5EF4-FFF2-40B4-BE49-F238E27FC236}">
                <a16:creationId xmlns:a16="http://schemas.microsoft.com/office/drawing/2014/main" id="{ACDD5548-6493-45DC-803E-AD0EEA87DD38}"/>
              </a:ext>
            </a:extLst>
          </p:cNvPr>
          <p:cNvSpPr/>
          <p:nvPr/>
        </p:nvSpPr>
        <p:spPr>
          <a:xfrm>
            <a:off x="332898" y="713064"/>
            <a:ext cx="5276675" cy="171135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Накануне проведения экзамена необходимо выполнить техническую подготовку. Для этого нажмите кнопку «Провести техническую подготовку»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02D5EC-1DB3-4AF2-9005-166D55FF99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8673" y="1568740"/>
            <a:ext cx="1752600" cy="600075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73F734A5-0FE9-456D-9657-AACEF589C850}"/>
              </a:ext>
            </a:extLst>
          </p:cNvPr>
          <p:cNvCxnSpPr>
            <a:stCxn id="5" idx="0"/>
            <a:endCxn id="6" idx="1"/>
          </p:cNvCxnSpPr>
          <p:nvPr/>
        </p:nvCxnSpPr>
        <p:spPr>
          <a:xfrm>
            <a:off x="5605176" y="1568741"/>
            <a:ext cx="663497" cy="3000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D973CB-41D1-4A3B-A876-26C113D40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349" y="2504377"/>
            <a:ext cx="6249115" cy="3981848"/>
          </a:xfrm>
          <a:prstGeom prst="rect">
            <a:avLst/>
          </a:prstGeom>
        </p:spPr>
      </p:pic>
      <p:sp>
        <p:nvSpPr>
          <p:cNvPr id="12" name="Облако 11">
            <a:extLst>
              <a:ext uri="{FF2B5EF4-FFF2-40B4-BE49-F238E27FC236}">
                <a16:creationId xmlns:a16="http://schemas.microsoft.com/office/drawing/2014/main" id="{59CD71CD-48FC-4092-8B72-347C5669CB15}"/>
              </a:ext>
            </a:extLst>
          </p:cNvPr>
          <p:cNvSpPr/>
          <p:nvPr/>
        </p:nvSpPr>
        <p:spPr>
          <a:xfrm rot="507382">
            <a:off x="8547078" y="2866215"/>
            <a:ext cx="3564309" cy="135987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Выполните последовательно все пункты инструкции! 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0F177694-7198-47F8-9E84-D5A95BF3F88C}"/>
              </a:ext>
            </a:extLst>
          </p:cNvPr>
          <p:cNvSpPr/>
          <p:nvPr/>
        </p:nvSpPr>
        <p:spPr>
          <a:xfrm>
            <a:off x="3764175" y="3546152"/>
            <a:ext cx="4345497" cy="23153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id="{4A898D42-DA97-4E1A-895F-C07C2BFDCF18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rot="5400000">
            <a:off x="8926282" y="3400657"/>
            <a:ext cx="486567" cy="2119785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>
            <a:extLst>
              <a:ext uri="{FF2B5EF4-FFF2-40B4-BE49-F238E27FC236}">
                <a16:creationId xmlns:a16="http://schemas.microsoft.com/office/drawing/2014/main" id="{B3EB07D5-3A75-4BA0-BC2D-731707B74939}"/>
              </a:ext>
            </a:extLst>
          </p:cNvPr>
          <p:cNvSpPr/>
          <p:nvPr/>
        </p:nvSpPr>
        <p:spPr>
          <a:xfrm>
            <a:off x="2155971" y="5780015"/>
            <a:ext cx="847288" cy="7861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блако 23">
            <a:extLst>
              <a:ext uri="{FF2B5EF4-FFF2-40B4-BE49-F238E27FC236}">
                <a16:creationId xmlns:a16="http://schemas.microsoft.com/office/drawing/2014/main" id="{23F1B2AF-9C45-412F-A09C-5331E3586289}"/>
              </a:ext>
            </a:extLst>
          </p:cNvPr>
          <p:cNvSpPr/>
          <p:nvPr/>
        </p:nvSpPr>
        <p:spPr>
          <a:xfrm>
            <a:off x="125184" y="4727207"/>
            <a:ext cx="2548176" cy="102744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При успешном выполнении нажать галочку</a:t>
            </a:r>
          </a:p>
        </p:txBody>
      </p:sp>
      <p:cxnSp>
        <p:nvCxnSpPr>
          <p:cNvPr id="26" name="Соединитель: изогнутый 25">
            <a:extLst>
              <a:ext uri="{FF2B5EF4-FFF2-40B4-BE49-F238E27FC236}">
                <a16:creationId xmlns:a16="http://schemas.microsoft.com/office/drawing/2014/main" id="{650D2588-7CA5-4533-A924-89C3599B605D}"/>
              </a:ext>
            </a:extLst>
          </p:cNvPr>
          <p:cNvCxnSpPr>
            <a:stCxn id="24" idx="1"/>
            <a:endCxn id="23" idx="2"/>
          </p:cNvCxnSpPr>
          <p:nvPr/>
        </p:nvCxnSpPr>
        <p:spPr>
          <a:xfrm rot="16200000" flipH="1">
            <a:off x="1567850" y="5584979"/>
            <a:ext cx="419542" cy="756699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7029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93AB3CC-4C9C-451F-89A5-6A22BA0DC0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05"/>
          <a:stretch/>
        </p:blipFill>
        <p:spPr>
          <a:xfrm>
            <a:off x="1571912" y="1215325"/>
            <a:ext cx="8059275" cy="251113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40B060-7E1C-43E5-8E38-AEE3D19C0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3785" y="31208"/>
            <a:ext cx="5864604" cy="1325563"/>
          </a:xfrm>
        </p:spPr>
        <p:txBody>
          <a:bodyPr/>
          <a:lstStyle/>
          <a:p>
            <a:r>
              <a:rPr lang="ru-RU" dirty="0"/>
              <a:t>Просмотр содержимого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A81E4CC-2661-4747-B58F-170831E80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52134"/>
          <a:stretch/>
        </p:blipFill>
        <p:spPr>
          <a:xfrm>
            <a:off x="5011284" y="4040319"/>
            <a:ext cx="6915089" cy="2201092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2DE3FAB-015F-44BD-BBEA-FFE2099C6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6</a:t>
            </a:fld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668BEEE-880D-4DC1-8F45-14627497B0E6}"/>
              </a:ext>
            </a:extLst>
          </p:cNvPr>
          <p:cNvSpPr/>
          <p:nvPr/>
        </p:nvSpPr>
        <p:spPr>
          <a:xfrm>
            <a:off x="6241878" y="5103173"/>
            <a:ext cx="273466" cy="18800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56AF5B9C-382E-4AEE-B04F-392C337D4C2A}"/>
              </a:ext>
            </a:extLst>
          </p:cNvPr>
          <p:cNvSpPr/>
          <p:nvPr/>
        </p:nvSpPr>
        <p:spPr>
          <a:xfrm>
            <a:off x="2789671" y="3920520"/>
            <a:ext cx="4652960" cy="104679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При раскрытии списка      отобразятся участники, назначенные в данном ОО на экзамен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2FF43D-094A-48CA-90AA-D498F7C86D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285" y="4120633"/>
            <a:ext cx="190500" cy="180975"/>
          </a:xfrm>
          <a:prstGeom prst="rect">
            <a:avLst/>
          </a:prstGeom>
        </p:spPr>
      </p:pic>
      <p:cxnSp>
        <p:nvCxnSpPr>
          <p:cNvPr id="14" name="Соединитель: изогнутый 13">
            <a:extLst>
              <a:ext uri="{FF2B5EF4-FFF2-40B4-BE49-F238E27FC236}">
                <a16:creationId xmlns:a16="http://schemas.microsoft.com/office/drawing/2014/main" id="{38DA2C68-F87B-4CAD-8A26-6CA0505F6F48}"/>
              </a:ext>
            </a:extLst>
          </p:cNvPr>
          <p:cNvCxnSpPr>
            <a:cxnSpLocks/>
            <a:stCxn id="7" idx="1"/>
          </p:cNvCxnSpPr>
          <p:nvPr/>
        </p:nvCxnSpPr>
        <p:spPr>
          <a:xfrm rot="16200000" flipH="1">
            <a:off x="5566250" y="4516104"/>
            <a:ext cx="225528" cy="1125727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блако 23">
            <a:extLst>
              <a:ext uri="{FF2B5EF4-FFF2-40B4-BE49-F238E27FC236}">
                <a16:creationId xmlns:a16="http://schemas.microsoft.com/office/drawing/2014/main" id="{4EBD4FA6-2258-499E-8675-DC5D3BC8C0FB}"/>
              </a:ext>
            </a:extLst>
          </p:cNvPr>
          <p:cNvSpPr/>
          <p:nvPr/>
        </p:nvSpPr>
        <p:spPr>
          <a:xfrm>
            <a:off x="0" y="627546"/>
            <a:ext cx="3683418" cy="102744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Для просмотра списка участников поставьте галочку  и нажмите «ОК» </a:t>
            </a:r>
          </a:p>
        </p:txBody>
      </p:sp>
      <p:cxnSp>
        <p:nvCxnSpPr>
          <p:cNvPr id="26" name="Соединитель: изогнутый 25">
            <a:extLst>
              <a:ext uri="{FF2B5EF4-FFF2-40B4-BE49-F238E27FC236}">
                <a16:creationId xmlns:a16="http://schemas.microsoft.com/office/drawing/2014/main" id="{5C00E4DF-BC21-49D1-891C-3810102336CE}"/>
              </a:ext>
            </a:extLst>
          </p:cNvPr>
          <p:cNvCxnSpPr>
            <a:cxnSpLocks/>
            <a:stCxn id="24" idx="1"/>
            <a:endCxn id="27" idx="2"/>
          </p:cNvCxnSpPr>
          <p:nvPr/>
        </p:nvCxnSpPr>
        <p:spPr>
          <a:xfrm rot="16200000" flipH="1">
            <a:off x="1936203" y="1559402"/>
            <a:ext cx="1174549" cy="1363537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>
            <a:extLst>
              <a:ext uri="{FF2B5EF4-FFF2-40B4-BE49-F238E27FC236}">
                <a16:creationId xmlns:a16="http://schemas.microsoft.com/office/drawing/2014/main" id="{911D481B-E55E-42D3-850D-F64740AA93E9}"/>
              </a:ext>
            </a:extLst>
          </p:cNvPr>
          <p:cNvSpPr/>
          <p:nvPr/>
        </p:nvSpPr>
        <p:spPr>
          <a:xfrm>
            <a:off x="3205246" y="2691871"/>
            <a:ext cx="273466" cy="2731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C177EF98-A368-44AD-90D0-49384633EE82}"/>
              </a:ext>
            </a:extLst>
          </p:cNvPr>
          <p:cNvSpPr/>
          <p:nvPr/>
        </p:nvSpPr>
        <p:spPr>
          <a:xfrm>
            <a:off x="3096188" y="2432021"/>
            <a:ext cx="1065402" cy="2731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Соединитель: изогнутый 29">
            <a:extLst>
              <a:ext uri="{FF2B5EF4-FFF2-40B4-BE49-F238E27FC236}">
                <a16:creationId xmlns:a16="http://schemas.microsoft.com/office/drawing/2014/main" id="{18F77BFF-6B14-43BE-B10F-7BE96C08F8EC}"/>
              </a:ext>
            </a:extLst>
          </p:cNvPr>
          <p:cNvCxnSpPr>
            <a:cxnSpLocks/>
            <a:stCxn id="24" idx="1"/>
          </p:cNvCxnSpPr>
          <p:nvPr/>
        </p:nvCxnSpPr>
        <p:spPr>
          <a:xfrm rot="16200000" flipH="1">
            <a:off x="2011599" y="1484006"/>
            <a:ext cx="914698" cy="1254479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3548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938F3D-5DC5-4DA6-8C24-A50E7C33D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971" y="0"/>
            <a:ext cx="3859635" cy="1325563"/>
          </a:xfrm>
        </p:spPr>
        <p:txBody>
          <a:bodyPr/>
          <a:lstStyle/>
          <a:p>
            <a:r>
              <a:rPr lang="ru-RU" dirty="0"/>
              <a:t>Начать экзамен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F56398F-BDB9-4F1F-A708-BE078F4019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9415" y="1066171"/>
            <a:ext cx="6462061" cy="4351338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AE7001-E1EB-4157-86F8-E5E95080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7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180946-7C26-4E8E-94F3-F21071D54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049" y="386556"/>
            <a:ext cx="1504950" cy="552450"/>
          </a:xfrm>
          <a:prstGeom prst="rect">
            <a:avLst/>
          </a:prstGeom>
        </p:spPr>
      </p:pic>
      <p:sp>
        <p:nvSpPr>
          <p:cNvPr id="7" name="Облако 6">
            <a:extLst>
              <a:ext uri="{FF2B5EF4-FFF2-40B4-BE49-F238E27FC236}">
                <a16:creationId xmlns:a16="http://schemas.microsoft.com/office/drawing/2014/main" id="{36EB78E5-5ECD-4B12-B2D2-5FB2627CDCC9}"/>
              </a:ext>
            </a:extLst>
          </p:cNvPr>
          <p:cNvSpPr/>
          <p:nvPr/>
        </p:nvSpPr>
        <p:spPr>
          <a:xfrm rot="305318">
            <a:off x="8270739" y="820621"/>
            <a:ext cx="3529143" cy="1081510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Выбираем конкретного участника экзамена из списка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45F0B45-FED1-4942-B51C-06CEF0F7352F}"/>
              </a:ext>
            </a:extLst>
          </p:cNvPr>
          <p:cNvSpPr/>
          <p:nvPr/>
        </p:nvSpPr>
        <p:spPr>
          <a:xfrm>
            <a:off x="3860430" y="3245979"/>
            <a:ext cx="5335398" cy="26870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6EA344BD-1911-429B-A23D-7C51E3C1E2E6}"/>
              </a:ext>
            </a:extLst>
          </p:cNvPr>
          <p:cNvCxnSpPr>
            <a:cxnSpLocks/>
            <a:stCxn id="7" idx="1"/>
            <a:endCxn id="8" idx="3"/>
          </p:cNvCxnSpPr>
          <p:nvPr/>
        </p:nvCxnSpPr>
        <p:spPr>
          <a:xfrm rot="5400000">
            <a:off x="8850900" y="2243780"/>
            <a:ext cx="1481478" cy="791622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блако 12">
            <a:extLst>
              <a:ext uri="{FF2B5EF4-FFF2-40B4-BE49-F238E27FC236}">
                <a16:creationId xmlns:a16="http://schemas.microsoft.com/office/drawing/2014/main" id="{709889CE-1824-49A1-8C6D-8D5354F1580F}"/>
              </a:ext>
            </a:extLst>
          </p:cNvPr>
          <p:cNvSpPr/>
          <p:nvPr/>
        </p:nvSpPr>
        <p:spPr>
          <a:xfrm rot="21425413">
            <a:off x="37797" y="1892159"/>
            <a:ext cx="2735299" cy="155860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Старт записи для выделенного участника осуществляется нажатием на кнопку «Начать запись»</a:t>
            </a: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1C7024C-8910-4486-8ACB-7D0CEA8C4AA4}"/>
              </a:ext>
            </a:extLst>
          </p:cNvPr>
          <p:cNvSpPr/>
          <p:nvPr/>
        </p:nvSpPr>
        <p:spPr>
          <a:xfrm>
            <a:off x="2503944" y="1361377"/>
            <a:ext cx="1606662" cy="47136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Соединитель: изогнутый 15">
            <a:extLst>
              <a:ext uri="{FF2B5EF4-FFF2-40B4-BE49-F238E27FC236}">
                <a16:creationId xmlns:a16="http://schemas.microsoft.com/office/drawing/2014/main" id="{021452A9-66B3-4737-BD0F-DB3D5B5388B2}"/>
              </a:ext>
            </a:extLst>
          </p:cNvPr>
          <p:cNvCxnSpPr>
            <a:cxnSpLocks/>
            <a:stCxn id="13" idx="0"/>
            <a:endCxn id="14" idx="4"/>
          </p:cNvCxnSpPr>
          <p:nvPr/>
        </p:nvCxnSpPr>
        <p:spPr>
          <a:xfrm flipV="1">
            <a:off x="2769057" y="1832737"/>
            <a:ext cx="538218" cy="769413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30F4B67D-EBA5-466C-BCBF-E1804B8835C7}"/>
              </a:ext>
            </a:extLst>
          </p:cNvPr>
          <p:cNvSpPr/>
          <p:nvPr/>
        </p:nvSpPr>
        <p:spPr>
          <a:xfrm>
            <a:off x="5209563" y="0"/>
            <a:ext cx="201336" cy="38655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4672ECA-0F7A-43B5-8AE1-A518A683C7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1980" y="4329210"/>
            <a:ext cx="3799034" cy="1588168"/>
          </a:xfrm>
          <a:prstGeom prst="rect">
            <a:avLst/>
          </a:prstGeom>
        </p:spPr>
      </p:pic>
      <p:sp>
        <p:nvSpPr>
          <p:cNvPr id="27" name="Овал 26">
            <a:extLst>
              <a:ext uri="{FF2B5EF4-FFF2-40B4-BE49-F238E27FC236}">
                <a16:creationId xmlns:a16="http://schemas.microsoft.com/office/drawing/2014/main" id="{D08AC8C5-56D0-4DBD-9295-F3A0D5C474A9}"/>
              </a:ext>
            </a:extLst>
          </p:cNvPr>
          <p:cNvSpPr/>
          <p:nvPr/>
        </p:nvSpPr>
        <p:spPr>
          <a:xfrm>
            <a:off x="8078448" y="5359752"/>
            <a:ext cx="1258499" cy="5201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блако 27">
            <a:extLst>
              <a:ext uri="{FF2B5EF4-FFF2-40B4-BE49-F238E27FC236}">
                <a16:creationId xmlns:a16="http://schemas.microsoft.com/office/drawing/2014/main" id="{F1F38529-BF45-481C-B0DE-264439A62C96}"/>
              </a:ext>
            </a:extLst>
          </p:cNvPr>
          <p:cNvSpPr/>
          <p:nvPr/>
        </p:nvSpPr>
        <p:spPr>
          <a:xfrm>
            <a:off x="3665989" y="5513461"/>
            <a:ext cx="3485324" cy="1093516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Подтверждаем начало экзамена ответом «ДА»</a:t>
            </a:r>
          </a:p>
        </p:txBody>
      </p:sp>
      <p:cxnSp>
        <p:nvCxnSpPr>
          <p:cNvPr id="30" name="Соединитель: изогнутый 29">
            <a:extLst>
              <a:ext uri="{FF2B5EF4-FFF2-40B4-BE49-F238E27FC236}">
                <a16:creationId xmlns:a16="http://schemas.microsoft.com/office/drawing/2014/main" id="{D240FDFF-1574-4F4E-988D-510BF0721135}"/>
              </a:ext>
            </a:extLst>
          </p:cNvPr>
          <p:cNvCxnSpPr>
            <a:cxnSpLocks/>
            <a:stCxn id="28" idx="0"/>
            <a:endCxn id="27" idx="4"/>
          </p:cNvCxnSpPr>
          <p:nvPr/>
        </p:nvCxnSpPr>
        <p:spPr>
          <a:xfrm flipV="1">
            <a:off x="7148409" y="5879869"/>
            <a:ext cx="1559289" cy="180350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7465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B0CE3F-8D72-40B5-8B0F-501F14DC0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0074" y="-4"/>
            <a:ext cx="4304251" cy="1088947"/>
          </a:xfrm>
        </p:spPr>
        <p:txBody>
          <a:bodyPr>
            <a:normAutofit/>
          </a:bodyPr>
          <a:lstStyle/>
          <a:p>
            <a:r>
              <a:rPr lang="ru-RU" sz="4000" dirty="0"/>
              <a:t>Закончить запись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425C99B4-042A-497C-8AEF-0EFF60418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5953" t="41646" r="27605" b="32622"/>
          <a:stretch/>
        </p:blipFill>
        <p:spPr>
          <a:xfrm>
            <a:off x="730803" y="2363170"/>
            <a:ext cx="3039212" cy="1445764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FB8B8D-8E9D-4CF6-94A9-8F78D421D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8</a:t>
            </a:fld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3C607D-6CAA-46CB-9EA0-E1CE45207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73" y="662520"/>
            <a:ext cx="1571625" cy="438150"/>
          </a:xfrm>
          <a:prstGeom prst="rect">
            <a:avLst/>
          </a:prstGeom>
        </p:spPr>
      </p:pic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EFB19E75-2CCF-4ED8-8626-F75C720D7286}"/>
              </a:ext>
            </a:extLst>
          </p:cNvPr>
          <p:cNvSpPr/>
          <p:nvPr/>
        </p:nvSpPr>
        <p:spPr>
          <a:xfrm>
            <a:off x="1176574" y="-4"/>
            <a:ext cx="288021" cy="43815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C3E6FC01-8035-471D-A7DD-2D7D9EA3595D}"/>
              </a:ext>
            </a:extLst>
          </p:cNvPr>
          <p:cNvSpPr/>
          <p:nvPr/>
        </p:nvSpPr>
        <p:spPr>
          <a:xfrm>
            <a:off x="2273289" y="701818"/>
            <a:ext cx="3959731" cy="144576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r>
              <a:rPr lang="ru-RU" sz="1400" dirty="0"/>
              <a:t>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 окончанию ответа нажать «Закончить запись» и подтвердить окончание экзамена нажатием кнопки «Да» </a:t>
            </a:r>
          </a:p>
        </p:txBody>
      </p:sp>
      <p:cxnSp>
        <p:nvCxnSpPr>
          <p:cNvPr id="10" name="Соединитель: изогнутый 9">
            <a:extLst>
              <a:ext uri="{FF2B5EF4-FFF2-40B4-BE49-F238E27FC236}">
                <a16:creationId xmlns:a16="http://schemas.microsoft.com/office/drawing/2014/main" id="{5DF764F9-9C72-4739-B6E7-DD4B5EA118EF}"/>
              </a:ext>
            </a:extLst>
          </p:cNvPr>
          <p:cNvCxnSpPr>
            <a:cxnSpLocks/>
            <a:stCxn id="7" idx="2"/>
            <a:endCxn id="5" idx="2"/>
          </p:cNvCxnSpPr>
          <p:nvPr/>
        </p:nvCxnSpPr>
        <p:spPr>
          <a:xfrm rot="10800000">
            <a:off x="1320587" y="1100670"/>
            <a:ext cx="964985" cy="324030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оединитель: изогнутый 11">
            <a:extLst>
              <a:ext uri="{FF2B5EF4-FFF2-40B4-BE49-F238E27FC236}">
                <a16:creationId xmlns:a16="http://schemas.microsoft.com/office/drawing/2014/main" id="{BA55D182-0B60-498E-832B-68262E8F8231}"/>
              </a:ext>
            </a:extLst>
          </p:cNvPr>
          <p:cNvCxnSpPr>
            <a:cxnSpLocks/>
            <a:stCxn id="7" idx="1"/>
          </p:cNvCxnSpPr>
          <p:nvPr/>
        </p:nvCxnSpPr>
        <p:spPr>
          <a:xfrm rot="5400000">
            <a:off x="2763168" y="2044118"/>
            <a:ext cx="1388062" cy="1591913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D86AD29-6236-40BC-8DBF-8EE7D6946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0485" y="3086052"/>
            <a:ext cx="2170745" cy="1739293"/>
          </a:xfrm>
          <a:prstGeom prst="rect">
            <a:avLst/>
          </a:prstGeom>
        </p:spPr>
      </p:pic>
      <p:sp>
        <p:nvSpPr>
          <p:cNvPr id="19" name="Облако 18">
            <a:extLst>
              <a:ext uri="{FF2B5EF4-FFF2-40B4-BE49-F238E27FC236}">
                <a16:creationId xmlns:a16="http://schemas.microsoft.com/office/drawing/2014/main" id="{0FF64355-737F-4294-952B-4A76EB536F7F}"/>
              </a:ext>
            </a:extLst>
          </p:cNvPr>
          <p:cNvSpPr/>
          <p:nvPr/>
        </p:nvSpPr>
        <p:spPr>
          <a:xfrm>
            <a:off x="6233020" y="1424700"/>
            <a:ext cx="4484575" cy="1739293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Записанный экзамен участника рекомендуется прослушать, но только </a:t>
            </a:r>
            <a:r>
              <a:rPr lang="ru-RU" sz="14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СРАЗУ</a:t>
            </a:r>
            <a:r>
              <a:rPr lang="ru-RU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после записи ученика, </a:t>
            </a:r>
            <a:r>
              <a:rPr lang="ru-RU" sz="14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противном случае прослушать можно ТОЛЬКО последнего участника экзамена!</a:t>
            </a:r>
          </a:p>
        </p:txBody>
      </p:sp>
      <p:cxnSp>
        <p:nvCxnSpPr>
          <p:cNvPr id="21" name="Соединитель: изогнутый 20">
            <a:extLst>
              <a:ext uri="{FF2B5EF4-FFF2-40B4-BE49-F238E27FC236}">
                <a16:creationId xmlns:a16="http://schemas.microsoft.com/office/drawing/2014/main" id="{0EBA9C7C-060F-41E7-8D3D-55DFA38458A7}"/>
              </a:ext>
            </a:extLst>
          </p:cNvPr>
          <p:cNvCxnSpPr>
            <a:cxnSpLocks/>
            <a:stCxn id="19" idx="1"/>
            <a:endCxn id="18" idx="1"/>
          </p:cNvCxnSpPr>
          <p:nvPr/>
        </p:nvCxnSpPr>
        <p:spPr>
          <a:xfrm rot="16200000" flipH="1">
            <a:off x="8711117" y="2926331"/>
            <a:ext cx="793558" cy="1265177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блако 21">
            <a:extLst>
              <a:ext uri="{FF2B5EF4-FFF2-40B4-BE49-F238E27FC236}">
                <a16:creationId xmlns:a16="http://schemas.microsoft.com/office/drawing/2014/main" id="{283B1E33-7CFF-45F6-B3EB-3E82C53AE294}"/>
              </a:ext>
            </a:extLst>
          </p:cNvPr>
          <p:cNvSpPr/>
          <p:nvPr/>
        </p:nvSpPr>
        <p:spPr>
          <a:xfrm>
            <a:off x="2173510" y="3815479"/>
            <a:ext cx="7061164" cy="2912134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В случае выявления </a:t>
            </a:r>
            <a:r>
              <a:rPr lang="ru-RU" sz="12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некачественной аудиозаписи 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ответа ученика ответственный организатор образовательной организации составляет «Акт о досрочном завершении итогового собеседования по русскому языку по </a:t>
            </a:r>
            <a:r>
              <a:rPr lang="ru-RU" sz="1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уважительным причинам</a:t>
            </a:r>
            <a:r>
              <a:rPr lang="ru-RU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», а экзаменатор-собеседник вносит соответствующую отметку в форме ИС-02 «Ведомость учета проведения итогового собеседования в аудитории». Такому участнику предоставляется возможность повторно пройти итоговое собеседование в дополнительные сроки проведения итогового собеседования, предусмотренные Порядком. </a:t>
            </a:r>
            <a:endParaRPr lang="ru-RU" sz="12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6202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6CCF02-4145-4B91-93DA-66E6A15F9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200" y="0"/>
            <a:ext cx="5257800" cy="1325563"/>
          </a:xfrm>
        </p:spPr>
        <p:txBody>
          <a:bodyPr/>
          <a:lstStyle/>
          <a:p>
            <a:r>
              <a:rPr lang="ru-RU" sz="4000" dirty="0"/>
              <a:t>Завершение</a:t>
            </a:r>
            <a:r>
              <a:rPr lang="ru-RU" dirty="0"/>
              <a:t> экзамена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F4EB1CA-F83B-4F79-84E1-C040B5A0E1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13296" y="2264940"/>
            <a:ext cx="1885950" cy="56197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D51F22-1976-4CF2-B370-3B719BDDC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F5503-2701-4AFA-9390-3A5C890E3301}" type="slidenum">
              <a:rPr lang="ru-RU" smtClean="0"/>
              <a:t>9</a:t>
            </a:fld>
            <a:endParaRPr lang="ru-RU"/>
          </a:p>
        </p:txBody>
      </p:sp>
      <p:sp>
        <p:nvSpPr>
          <p:cNvPr id="6" name="Облако 5">
            <a:extLst>
              <a:ext uri="{FF2B5EF4-FFF2-40B4-BE49-F238E27FC236}">
                <a16:creationId xmlns:a16="http://schemas.microsoft.com/office/drawing/2014/main" id="{E79BF7F0-BAD0-4A24-9DA3-CCB965485C85}"/>
              </a:ext>
            </a:extLst>
          </p:cNvPr>
          <p:cNvSpPr/>
          <p:nvPr/>
        </p:nvSpPr>
        <p:spPr>
          <a:xfrm>
            <a:off x="283168" y="463183"/>
            <a:ext cx="5563959" cy="121559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Перед завершением экзамена убедитесь, что </a:t>
            </a:r>
            <a:r>
              <a:rPr lang="ru-RU" sz="14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ВСЕ</a:t>
            </a:r>
            <a:r>
              <a:rPr lang="ru-RU" sz="1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участники записали свои ответы. </a:t>
            </a:r>
            <a:r>
              <a:rPr lang="ru-RU" sz="1400" u="sng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После выхода из режима экзамена продолжить экзамен невозможно! </a:t>
            </a:r>
          </a:p>
        </p:txBody>
      </p:sp>
      <p:sp>
        <p:nvSpPr>
          <p:cNvPr id="7" name="Облако 6">
            <a:extLst>
              <a:ext uri="{FF2B5EF4-FFF2-40B4-BE49-F238E27FC236}">
                <a16:creationId xmlns:a16="http://schemas.microsoft.com/office/drawing/2014/main" id="{75BF7DC6-2EEE-4869-940E-C8DE2E38437F}"/>
              </a:ext>
            </a:extLst>
          </p:cNvPr>
          <p:cNvSpPr/>
          <p:nvPr/>
        </p:nvSpPr>
        <p:spPr>
          <a:xfrm>
            <a:off x="2657475" y="1938131"/>
            <a:ext cx="5230234" cy="1215591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Для завершения экзамена нажать «Завершить экзамен» и подтвердите выход вводом пароля технического специалиста.  </a:t>
            </a:r>
            <a:endParaRPr lang="ru-RU" sz="1400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AE801A-B835-4091-A941-74D8F910AB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475" y="3619500"/>
            <a:ext cx="9534525" cy="3238500"/>
          </a:xfrm>
          <a:prstGeom prst="rect">
            <a:avLst/>
          </a:prstGeom>
        </p:spPr>
      </p:pic>
      <p:sp>
        <p:nvSpPr>
          <p:cNvPr id="10" name="Облако 9">
            <a:extLst>
              <a:ext uri="{FF2B5EF4-FFF2-40B4-BE49-F238E27FC236}">
                <a16:creationId xmlns:a16="http://schemas.microsoft.com/office/drawing/2014/main" id="{C84590AA-C317-4505-95DA-FEDB1872CFC5}"/>
              </a:ext>
            </a:extLst>
          </p:cNvPr>
          <p:cNvSpPr/>
          <p:nvPr/>
        </p:nvSpPr>
        <p:spPr>
          <a:xfrm>
            <a:off x="377505" y="4723002"/>
            <a:ext cx="2818701" cy="945245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Нажать «Закрыть экзамен»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68BC1203-2D37-4D72-A260-409B875988DE}"/>
              </a:ext>
            </a:extLst>
          </p:cNvPr>
          <p:cNvSpPr/>
          <p:nvPr/>
        </p:nvSpPr>
        <p:spPr>
          <a:xfrm>
            <a:off x="2323750" y="6031684"/>
            <a:ext cx="2315362" cy="7633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id="{ABEFC52D-4AB2-40DD-BBEE-0C76F53FBBA2}"/>
              </a:ext>
            </a:extLst>
          </p:cNvPr>
          <p:cNvCxnSpPr>
            <a:cxnSpLocks/>
            <a:stCxn id="10" idx="1"/>
            <a:endCxn id="11" idx="2"/>
          </p:cNvCxnSpPr>
          <p:nvPr/>
        </p:nvCxnSpPr>
        <p:spPr>
          <a:xfrm rot="16200000" flipH="1">
            <a:off x="1682231" y="5771865"/>
            <a:ext cx="746144" cy="536894"/>
          </a:xfrm>
          <a:prstGeom prst="curvedConnector2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A7D0F5CD-9061-44F1-820E-91BDFF035BF2}"/>
              </a:ext>
            </a:extLst>
          </p:cNvPr>
          <p:cNvSpPr/>
          <p:nvPr/>
        </p:nvSpPr>
        <p:spPr>
          <a:xfrm>
            <a:off x="8950703" y="2080338"/>
            <a:ext cx="2411136" cy="9311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Соединитель: изогнутый 15">
            <a:extLst>
              <a:ext uri="{FF2B5EF4-FFF2-40B4-BE49-F238E27FC236}">
                <a16:creationId xmlns:a16="http://schemas.microsoft.com/office/drawing/2014/main" id="{DA75CAEA-2BE2-4EF4-BEF6-DDAD2D29F4F3}"/>
              </a:ext>
            </a:extLst>
          </p:cNvPr>
          <p:cNvCxnSpPr>
            <a:cxnSpLocks/>
            <a:stCxn id="7" idx="0"/>
            <a:endCxn id="14" idx="2"/>
          </p:cNvCxnSpPr>
          <p:nvPr/>
        </p:nvCxnSpPr>
        <p:spPr>
          <a:xfrm>
            <a:off x="7883350" y="2545927"/>
            <a:ext cx="1067353" cy="12700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9153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577</Words>
  <Application>Microsoft Office PowerPoint</Application>
  <PresentationFormat>Широкоэкранный</PresentationFormat>
  <Paragraphs>59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 Использование станции записи  ПРОВЕДЕНИЕ ИТОГОВОГО СОБЕСЕДОВАНИЯ </vt:lpstr>
      <vt:lpstr>Установка</vt:lpstr>
      <vt:lpstr>Запуск программы</vt:lpstr>
      <vt:lpstr>Загрузка экзамена</vt:lpstr>
      <vt:lpstr>Техническая подготовка</vt:lpstr>
      <vt:lpstr>Просмотр содержимого</vt:lpstr>
      <vt:lpstr>Начать экзамен</vt:lpstr>
      <vt:lpstr>Закончить запись</vt:lpstr>
      <vt:lpstr>Завершение экзамена</vt:lpstr>
      <vt:lpstr>Выгрузка файлов экзамена</vt:lpstr>
      <vt:lpstr>Выгрузка потоковой записи экзамена</vt:lpstr>
      <vt:lpstr>Удаление экзамена</vt:lpstr>
      <vt:lpstr>Аварийное завершение программы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Сканирование бланков итогового сочинения (изложения)</dc:title>
  <dc:creator>Дмитрий А. Кустов (локально)</dc:creator>
  <cp:lastModifiedBy>Анна А. Данилина</cp:lastModifiedBy>
  <cp:revision>70</cp:revision>
  <dcterms:created xsi:type="dcterms:W3CDTF">2019-12-03T08:32:28Z</dcterms:created>
  <dcterms:modified xsi:type="dcterms:W3CDTF">2022-01-24T22:56:22Z</dcterms:modified>
</cp:coreProperties>
</file>