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handoutMasterIdLst>
    <p:handoutMasterId r:id="rId28"/>
  </p:handoutMasterIdLst>
  <p:sldIdLst>
    <p:sldId id="416" r:id="rId2"/>
    <p:sldId id="519" r:id="rId3"/>
    <p:sldId id="469" r:id="rId4"/>
    <p:sldId id="512" r:id="rId5"/>
    <p:sldId id="495" r:id="rId6"/>
    <p:sldId id="515" r:id="rId7"/>
    <p:sldId id="497" r:id="rId8"/>
    <p:sldId id="498" r:id="rId9"/>
    <p:sldId id="499" r:id="rId10"/>
    <p:sldId id="500" r:id="rId11"/>
    <p:sldId id="501" r:id="rId12"/>
    <p:sldId id="502" r:id="rId13"/>
    <p:sldId id="503" r:id="rId14"/>
    <p:sldId id="504" r:id="rId15"/>
    <p:sldId id="505" r:id="rId16"/>
    <p:sldId id="506" r:id="rId17"/>
    <p:sldId id="507" r:id="rId18"/>
    <p:sldId id="508" r:id="rId19"/>
    <p:sldId id="509" r:id="rId20"/>
    <p:sldId id="510" r:id="rId21"/>
    <p:sldId id="517" r:id="rId22"/>
    <p:sldId id="522" r:id="rId23"/>
    <p:sldId id="524" r:id="rId24"/>
    <p:sldId id="523" r:id="rId25"/>
    <p:sldId id="521" r:id="rId2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543" autoAdjust="0"/>
  </p:normalViewPr>
  <p:slideViewPr>
    <p:cSldViewPr snapToObjects="1">
      <p:cViewPr varScale="1">
        <p:scale>
          <a:sx n="92" d="100"/>
          <a:sy n="92" d="100"/>
        </p:scale>
        <p:origin x="211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Objects="1">
      <p:cViewPr varScale="1">
        <p:scale>
          <a:sx n="83" d="100"/>
          <a:sy n="83" d="100"/>
        </p:scale>
        <p:origin x="-1980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22E7B-BCEE-40B8-9B7C-230B2A45DEA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275FA5F-5BC8-427D-ABE0-1EAA7D370EC7}" type="pres">
      <dgm:prSet presAssocID="{E8522E7B-BCEE-40B8-9B7C-230B2A45DEA2}" presName="Name0" presStyleCnt="0">
        <dgm:presLayoutVars>
          <dgm:dir/>
          <dgm:resizeHandles val="exact"/>
        </dgm:presLayoutVars>
      </dgm:prSet>
      <dgm:spPr/>
    </dgm:pt>
  </dgm:ptLst>
  <dgm:cxnLst>
    <dgm:cxn modelId="{EDCFC01F-21CF-4F69-B085-12C3BA00D44A}" type="presOf" srcId="{E8522E7B-BCEE-40B8-9B7C-230B2A45DEA2}" destId="{A275FA5F-5BC8-427D-ABE0-1EAA7D370EC7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DB6B158-2E1A-4E31-B221-077BE4959E64}" type="datetimeFigureOut">
              <a:rPr lang="ru-RU"/>
              <a:pPr>
                <a:defRPr/>
              </a:pPr>
              <a:t>28.01.2022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A6055C1-C61D-4E98-BB1C-789B0BB2AA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755893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862E942-372B-456E-8BC2-12CFDC73EB53}" type="datetimeFigureOut">
              <a:rPr lang="ru-RU"/>
              <a:pPr>
                <a:defRPr/>
              </a:pPr>
              <a:t>28.01.2022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092F4E6-4124-4495-B1B7-4965043F73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392427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279814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indent="0">
              <a:spcBef>
                <a:spcPts val="0"/>
              </a:spcBef>
              <a:buFontTx/>
              <a:buNone/>
              <a:defRPr/>
            </a:pPr>
            <a:r>
              <a:rPr lang="ru-RU" dirty="0"/>
              <a:t>Экзаменатору-собеседнику ведомость учёта проведения итогового собеседования в аудитории, где фиксируется время начала и окончания ответа каждого участника итогового собеседования;</a:t>
            </a:r>
          </a:p>
          <a:p>
            <a:pPr marL="0" lvl="2">
              <a:spcBef>
                <a:spcPts val="0"/>
              </a:spcBef>
              <a:defRPr/>
            </a:pPr>
            <a:r>
              <a:rPr lang="ru-RU" dirty="0"/>
              <a:t>Материалы для проведения итогового собеседования: </a:t>
            </a:r>
            <a:r>
              <a:rPr lang="ru-RU" i="1" dirty="0"/>
              <a:t>тексты для чтения, листы с тремя темами беседы, карточки с планом беседы по каждой теме.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2454124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indent="0" algn="l">
              <a:spcBef>
                <a:spcPts val="0"/>
              </a:spcBef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и эксперт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знакомятся с заданиями, темами беседы и примерным кругом вопросов для обсуждения с участниками.</a:t>
            </a:r>
          </a:p>
          <a:p>
            <a:pPr marL="0" lvl="2" indent="0" algn="l">
              <a:spcBef>
                <a:spcPts val="0"/>
              </a:spcBef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итогового собеседования приглашаются в аудиторию проведения в произвольном порядке.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вне аудитории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 участников итогового собеседования в аудитории проведения и по окончании итогового собеседования – в класс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dirty="0"/>
            </a:br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660260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3693025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aseline="0" dirty="0"/>
              <a:t>Программное обеспечение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станция записи ответов участников позволяет вести запись ответов</a:t>
            </a:r>
            <a:r>
              <a:rPr lang="ru-RU" sz="1200" b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по каждому отдельно и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общим потоком.</a:t>
            </a:r>
            <a:r>
              <a:rPr lang="ru-RU" altLang="ru-RU" dirty="0"/>
              <a:t> Технический специалист в аудитории проведения перед началом ответа участника итогового собеседования включает аудиозапись,</a:t>
            </a:r>
            <a:r>
              <a:rPr lang="ru-RU" altLang="ru-RU" baseline="0" dirty="0"/>
              <a:t> и останавливает запись после ответа каждого участника.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55463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3410146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859187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902197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385808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2074158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/>
              <a:t>Организатор вне аудитории в штабе передает форму ИС-01 ответственному организатору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999886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dirty="0"/>
              <a:t>Участники - обучающиеся 9 классов.</a:t>
            </a:r>
            <a:endParaRPr lang="ru-RU" altLang="ru-RU" sz="1200" b="1" dirty="0">
              <a:latin typeface="Arial" panose="020B0604020202020204" pitchFamily="34" charset="0"/>
            </a:endParaRPr>
          </a:p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593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dirty="0"/>
              <a:t>Специализированная форма заполняется техническим специалистом, используя данные из протоколов экспертов по оцениванию ответов участников итогового собеседования. </a:t>
            </a:r>
            <a:r>
              <a:rPr lang="ru-RU" sz="120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Количество строк в специализированной форме должно быть равно количеству участников, сдававших итоговое собеседование в образовательной организации.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Сохранить специализированную форму в специальном XML формате и передать в РЦОИ.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2108747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1197710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83246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2744611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902197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/>
              <a:t>Для проведения итогового собеседования в ОО готовится необходимое количество аудиторий проведения, исходя из расчета количества участников итогового собеседования (в среднем в час в одной аудитории проведения проходит итоговое собеседование 3-4 человека (15 минут на одного участника), количества привлекаемых экзаменаторов-собеседников и экспертов.</a:t>
            </a:r>
            <a:endParaRPr lang="ru-RU" altLang="ru-RU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Рекомендуем!!! Д</a:t>
            </a: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ополнительно</a:t>
            </a:r>
            <a:r>
              <a:rPr lang="ru-RU" altLang="ru-RU" sz="12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вести запись ответов участников (при </a:t>
            </a:r>
            <a:r>
              <a:rPr lang="ru-RU" altLang="ru-RU" sz="12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стандартных средств </a:t>
            </a:r>
            <a:r>
              <a:rPr lang="en-US" altLang="ru-RU" sz="12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altLang="ru-RU" sz="12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диктофона).</a:t>
            </a:r>
            <a:endParaRPr lang="ru-RU" altLang="ru-RU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6940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/>
              <a:t>Участники - обучающиеся 9 классов.</a:t>
            </a:r>
            <a:endParaRPr lang="ru-RU" altLang="ru-RU" sz="1200" b="1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2548879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b="1" dirty="0"/>
              <a:t>Экзаменатор-собеседник -</a:t>
            </a:r>
            <a:r>
              <a:rPr lang="ru-RU" altLang="ru-RU" dirty="0"/>
              <a:t> проводит собеседование с обучающимся по выбранной теме, а также обеспечивает проверку паспортных данных каждого участника итогового собеседования и фиксирует время начала и время окончания итогового собеседования каждого участника (может быть педагогический работник, обладающий коммуникативными навыками, независимо от предметной специализации).</a:t>
            </a:r>
          </a:p>
          <a:p>
            <a:r>
              <a:rPr lang="ru-RU" altLang="ru-RU" b="1" dirty="0"/>
              <a:t>Эксперт</a:t>
            </a:r>
            <a:r>
              <a:rPr lang="ru-RU" altLang="ru-RU" dirty="0"/>
              <a:t> - оценивает ответ участника (только учитель русского языка и литературы).</a:t>
            </a:r>
          </a:p>
          <a:p>
            <a:r>
              <a:rPr lang="ru-RU" altLang="ru-RU" b="1" dirty="0"/>
              <a:t>Технический специалист </a:t>
            </a:r>
            <a:r>
              <a:rPr lang="ru-RU" altLang="ru-RU" dirty="0"/>
              <a:t>– обеспечивает получение материалов для проведения итогового собеседования с федерального Интернет-ресурса, а также осуществляет аудиозапись бесед участников с экзаменатором-собеседником.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399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dirty="0"/>
              <a:t>Оценка выполнения  заданий итогового собеседования осуществляется по критериям по системе «зачёт» \«незачёт».</a:t>
            </a:r>
            <a:r>
              <a:rPr lang="ru-RU" altLang="ru-RU" baseline="0" dirty="0"/>
              <a:t> </a:t>
            </a:r>
            <a:br>
              <a:rPr lang="ru-RU" altLang="ru-RU" baseline="0" dirty="0"/>
            </a:br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413311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2628041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403110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spcBef>
                <a:spcPts val="0"/>
              </a:spcBef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(текст для чтения, карточки с темами беседы на выбор и планами беседы) – по 2 экземпляра каждого материала на аудиторию (возможно тиражирование большего количества); </a:t>
            </a:r>
          </a:p>
          <a:p>
            <a:pPr marL="0" lvl="2">
              <a:spcBef>
                <a:spcPts val="0"/>
              </a:spcBef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экзаменатора-собеседника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(карточки экзаменатора-собеседника по каждой теме беседы) – по два экземпляра на аудиторию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Региональный центр обработки информации ГАУ ДПО ПК ИРО</a:t>
            </a:r>
          </a:p>
        </p:txBody>
      </p:sp>
    </p:spTree>
    <p:extLst>
      <p:ext uri="{BB962C8B-B14F-4D97-AF65-F5344CB8AC3E}">
        <p14:creationId xmlns:p14="http://schemas.microsoft.com/office/powerpoint/2010/main" val="1856768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413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6313488"/>
            <a:ext cx="6604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8436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576333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47" r:id="rId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AED94D53-4F59-4285-BEED-0E12D42FC6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700032"/>
              </p:ext>
            </p:extLst>
          </p:nvPr>
        </p:nvGraphicFramePr>
        <p:xfrm>
          <a:off x="-8012" y="6449226"/>
          <a:ext cx="914400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8AA14B1-ABE4-4A41-98BE-FC1BE54F1579}"/>
              </a:ext>
            </a:extLst>
          </p:cNvPr>
          <p:cNvSpPr/>
          <p:nvPr/>
        </p:nvSpPr>
        <p:spPr>
          <a:xfrm>
            <a:off x="0" y="0"/>
            <a:ext cx="9144000" cy="7287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Прямоугольник 7">
            <a:extLst>
              <a:ext uri="{FF2B5EF4-FFF2-40B4-BE49-F238E27FC236}">
                <a16:creationId xmlns:a16="http://schemas.microsoft.com/office/drawing/2014/main" id="{ACC6F8A9-BC75-41E3-808D-E9ABC3BFD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8844" y="1947064"/>
            <a:ext cx="39434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1F4E79"/>
                </a:solidFill>
              </a:rPr>
              <a:t>Подготовка и проведение итогового собеседования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1F4E79"/>
                </a:solidFill>
              </a:rPr>
              <a:t>в 2021-2022 учебном году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11066F-AEAC-492F-9B45-E7BBE0723DDC}"/>
              </a:ext>
            </a:extLst>
          </p:cNvPr>
          <p:cNvSpPr/>
          <p:nvPr/>
        </p:nvSpPr>
        <p:spPr>
          <a:xfrm>
            <a:off x="0" y="5951739"/>
            <a:ext cx="9144000" cy="86201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9E607001-19A8-41B6-807A-D32F2FA01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069" y="6059689"/>
            <a:ext cx="39519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i="1" dirty="0">
                <a:latin typeface="Arial" panose="020B0604020202020204" pitchFamily="34" charset="0"/>
              </a:rPr>
              <a:t>ГАУ ДПО ПК ИРО </a:t>
            </a:r>
          </a:p>
        </p:txBody>
      </p:sp>
      <p:pic>
        <p:nvPicPr>
          <p:cNvPr id="11" name="Picture 2" descr="D:\ОБУЧЕНИЕ 2020\ПРИМ.jpg">
            <a:extLst>
              <a:ext uri="{FF2B5EF4-FFF2-40B4-BE49-F238E27FC236}">
                <a16:creationId xmlns:a16="http://schemas.microsoft.com/office/drawing/2014/main" id="{6E473CAC-DA1E-464D-89EE-1E5A53521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6" y="742195"/>
            <a:ext cx="5323972" cy="520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159124" y="1258725"/>
            <a:ext cx="4400871" cy="4559101"/>
            <a:chOff x="714375" y="1268760"/>
            <a:chExt cx="3940838" cy="4277103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774712" y="1326015"/>
              <a:ext cx="3604350" cy="363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859193" y="2546939"/>
              <a:ext cx="1433801" cy="1211639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859193" y="1268760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859193" y="3834402"/>
              <a:ext cx="2037083" cy="1711461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3008774" y="1751060"/>
              <a:ext cx="1646439" cy="1374620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714375" y="1912492"/>
              <a:ext cx="1435389" cy="1213187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714375" y="3190670"/>
              <a:ext cx="1435389" cy="1211639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940172" y="1315183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785827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940172" y="2602646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785827" y="3233999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940172" y="3031693"/>
              <a:ext cx="1308319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911263" y="1625490"/>
              <a:ext cx="1308319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714375" y="2219256"/>
              <a:ext cx="1416163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714375" y="3634818"/>
              <a:ext cx="1416163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854639" y="4258540"/>
              <a:ext cx="1442068" cy="2458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endParaRPr lang="ru-RU" altLang="zh-CN" sz="105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4452701" y="2917755"/>
            <a:ext cx="758192" cy="1094471"/>
          </a:xfrm>
          <a:prstGeom prst="line">
            <a:avLst/>
          </a:prstGeom>
          <a:noFill/>
          <a:ln w="63500">
            <a:solidFill>
              <a:srgbClr val="FF5722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28" name="Line 504"/>
          <p:cNvSpPr>
            <a:spLocks noChangeShapeType="1"/>
          </p:cNvSpPr>
          <p:nvPr/>
        </p:nvSpPr>
        <p:spPr bwMode="auto">
          <a:xfrm flipV="1">
            <a:off x="3716262" y="5169690"/>
            <a:ext cx="1074177" cy="22990"/>
          </a:xfrm>
          <a:prstGeom prst="line">
            <a:avLst/>
          </a:prstGeom>
          <a:noFill/>
          <a:ln w="76200">
            <a:solidFill>
              <a:srgbClr val="FF5722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921166" y="4005535"/>
            <a:ext cx="3995694" cy="265675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89050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60 минут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получает материалы для итогового собеседования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921166" y="965527"/>
            <a:ext cx="3995694" cy="189568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89050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РЦОИ направляет в МОУО материалы для проведения итогового собеседования по защищенному каналу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6595314" y="2963616"/>
            <a:ext cx="647398" cy="904268"/>
          </a:xfrm>
          <a:prstGeom prst="downArrow">
            <a:avLst/>
          </a:prstGeom>
          <a:noFill/>
          <a:ln w="63500">
            <a:solidFill>
              <a:srgbClr val="FF5722"/>
            </a:solidFill>
            <a:prstDash val="solid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ru-RU" sz="2000" kern="0" dirty="0">
              <a:solidFill>
                <a:srgbClr val="000000"/>
              </a:solidFill>
              <a:latin typeface="Gulim" pitchFamily="34" charset="-127"/>
              <a:ea typeface="Gulim" pitchFamily="34" charset="-127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419FAE0-E2D3-4A03-B80C-AD76616B7805}"/>
              </a:ext>
            </a:extLst>
          </p:cNvPr>
          <p:cNvSpPr/>
          <p:nvPr/>
        </p:nvSpPr>
        <p:spPr>
          <a:xfrm>
            <a:off x="0" y="-43601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C6924F-E76D-44EB-8A5B-2B708AA9834E}"/>
              </a:ext>
            </a:extLst>
          </p:cNvPr>
          <p:cNvSpPr txBox="1"/>
          <p:nvPr/>
        </p:nvSpPr>
        <p:spPr>
          <a:xfrm>
            <a:off x="2556526" y="2290290"/>
            <a:ext cx="2168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sz="1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ОТВЕТСТВЕННЫЙ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sz="1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 ОРГАНИЗАТОР </a:t>
            </a:r>
            <a:endParaRPr lang="en-US" altLang="zh-CN" sz="1400" b="1" kern="0" dirty="0">
              <a:solidFill>
                <a:srgbClr val="000000"/>
              </a:solidFill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B14AE0-0621-498A-8749-4866DDD33969}"/>
              </a:ext>
            </a:extLst>
          </p:cNvPr>
          <p:cNvSpPr txBox="1"/>
          <p:nvPr/>
        </p:nvSpPr>
        <p:spPr>
          <a:xfrm>
            <a:off x="1453024" y="4610596"/>
            <a:ext cx="2305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ТЕХНИЧЕСКИЙ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СПЕЦИАЛИСТ</a:t>
            </a:r>
          </a:p>
        </p:txBody>
      </p:sp>
    </p:spTree>
    <p:extLst>
      <p:ext uri="{BB962C8B-B14F-4D97-AF65-F5344CB8AC3E}">
        <p14:creationId xmlns:p14="http://schemas.microsoft.com/office/powerpoint/2010/main" val="51940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225694" y="1032408"/>
            <a:ext cx="4922365" cy="4664844"/>
            <a:chOff x="714375" y="1268760"/>
            <a:chExt cx="3728200" cy="3778829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774712" y="1326015"/>
              <a:ext cx="3604350" cy="363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859193" y="2546939"/>
              <a:ext cx="1433801" cy="1211639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859193" y="1268760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859193" y="3834402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3008774" y="1912492"/>
              <a:ext cx="1433801" cy="1213187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714375" y="1912492"/>
              <a:ext cx="1435389" cy="1213187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714375" y="3190670"/>
              <a:ext cx="1435389" cy="1211639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940172" y="1315183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785827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3054821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940172" y="2602646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785827" y="3233999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940172" y="3900942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940172" y="3031693"/>
              <a:ext cx="1308319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911263" y="1625490"/>
              <a:ext cx="1308319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991809" y="2372950"/>
              <a:ext cx="1416163" cy="4162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714375" y="2219256"/>
              <a:ext cx="1416163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714375" y="3634818"/>
              <a:ext cx="1416163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854639" y="4258540"/>
              <a:ext cx="1442068" cy="4841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642518" y="4644811"/>
            <a:ext cx="5279523" cy="193899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 defTabSz="1289050">
              <a:spcAft>
                <a:spcPts val="0"/>
              </a:spcAft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Выдает экзаменатору-собеседнику 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учёта проведения итогового собеседования (ИС-02);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проведения ИС-9</a:t>
            </a:r>
          </a:p>
        </p:txBody>
      </p:sp>
      <p:sp>
        <p:nvSpPr>
          <p:cNvPr id="45" name="Freeform 485"/>
          <p:cNvSpPr>
            <a:spLocks/>
          </p:cNvSpPr>
          <p:nvPr/>
        </p:nvSpPr>
        <p:spPr bwMode="auto">
          <a:xfrm>
            <a:off x="4845499" y="2339295"/>
            <a:ext cx="2467492" cy="1938991"/>
          </a:xfrm>
          <a:custGeom>
            <a:avLst/>
            <a:gdLst>
              <a:gd name="T0" fmla="*/ 379 w 1082"/>
              <a:gd name="T1" fmla="*/ 1317 h 938"/>
              <a:gd name="T2" fmla="*/ 0 w 1082"/>
              <a:gd name="T3" fmla="*/ 656 h 938"/>
              <a:gd name="T4" fmla="*/ 379 w 1082"/>
              <a:gd name="T5" fmla="*/ 0 h 938"/>
              <a:gd name="T6" fmla="*/ 1140 w 1082"/>
              <a:gd name="T7" fmla="*/ 0 h 938"/>
              <a:gd name="T8" fmla="*/ 1519 w 1082"/>
              <a:gd name="T9" fmla="*/ 656 h 938"/>
              <a:gd name="T10" fmla="*/ 1140 w 1082"/>
              <a:gd name="T11" fmla="*/ 1317 h 938"/>
              <a:gd name="T12" fmla="*/ 379 w 1082"/>
              <a:gd name="T13" fmla="*/ 1317 h 9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2"/>
              <a:gd name="T22" fmla="*/ 0 h 938"/>
              <a:gd name="T23" fmla="*/ 1082 w 1082"/>
              <a:gd name="T24" fmla="*/ 938 h 93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2" h="938">
                <a:moveTo>
                  <a:pt x="270" y="938"/>
                </a:moveTo>
                <a:lnTo>
                  <a:pt x="0" y="467"/>
                </a:lnTo>
                <a:lnTo>
                  <a:pt x="270" y="0"/>
                </a:lnTo>
                <a:lnTo>
                  <a:pt x="812" y="0"/>
                </a:lnTo>
                <a:lnTo>
                  <a:pt x="1082" y="467"/>
                </a:lnTo>
                <a:lnTo>
                  <a:pt x="812" y="938"/>
                </a:lnTo>
                <a:lnTo>
                  <a:pt x="270" y="938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4A05F3F-A551-484C-8386-8382969011C8}"/>
              </a:ext>
            </a:extLst>
          </p:cNvPr>
          <p:cNvGrpSpPr/>
          <p:nvPr/>
        </p:nvGrpSpPr>
        <p:grpSpPr>
          <a:xfrm>
            <a:off x="7416813" y="3297822"/>
            <a:ext cx="1204511" cy="1175293"/>
            <a:chOff x="6808099" y="2451569"/>
            <a:chExt cx="1204511" cy="901788"/>
          </a:xfrm>
        </p:grpSpPr>
        <p:sp>
          <p:nvSpPr>
            <p:cNvPr id="26" name="Line 504"/>
            <p:cNvSpPr>
              <a:spLocks noChangeShapeType="1"/>
            </p:cNvSpPr>
            <p:nvPr/>
          </p:nvSpPr>
          <p:spPr bwMode="auto">
            <a:xfrm>
              <a:off x="6808099" y="2477510"/>
              <a:ext cx="1204511" cy="0"/>
            </a:xfrm>
            <a:prstGeom prst="line">
              <a:avLst/>
            </a:prstGeom>
            <a:noFill/>
            <a:ln w="76200">
              <a:solidFill>
                <a:srgbClr val="FF5722"/>
              </a:solidFill>
              <a:prstDash val="sysDot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7" name="Line 504"/>
            <p:cNvSpPr>
              <a:spLocks noChangeShapeType="1"/>
            </p:cNvSpPr>
            <p:nvPr/>
          </p:nvSpPr>
          <p:spPr bwMode="auto">
            <a:xfrm rot="16200000" flipV="1">
              <a:off x="7561716" y="2902463"/>
              <a:ext cx="901788" cy="0"/>
            </a:xfrm>
            <a:prstGeom prst="line">
              <a:avLst/>
            </a:prstGeom>
            <a:noFill/>
            <a:ln w="76200">
              <a:solidFill>
                <a:srgbClr val="FF5722"/>
              </a:solidFill>
              <a:prstDash val="sysDot"/>
              <a:round/>
              <a:headEnd type="arrow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</p:grp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6A45985-545B-4544-85B5-2612B8A2D993}"/>
              </a:ext>
            </a:extLst>
          </p:cNvPr>
          <p:cNvSpPr/>
          <p:nvPr/>
        </p:nvSpPr>
        <p:spPr>
          <a:xfrm>
            <a:off x="0" y="-43601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8B02FA-D648-4DB9-B81C-EDB25C577890}"/>
              </a:ext>
            </a:extLst>
          </p:cNvPr>
          <p:cNvSpPr txBox="1"/>
          <p:nvPr/>
        </p:nvSpPr>
        <p:spPr>
          <a:xfrm>
            <a:off x="4922842" y="3054866"/>
            <a:ext cx="2358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sz="1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ОТВЕТСТВЕННЫЙ 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sz="1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ОРГАНИЗАТОР </a:t>
            </a:r>
            <a:endParaRPr lang="en-US" altLang="zh-CN" sz="1600" b="1" kern="0" dirty="0">
              <a:solidFill>
                <a:srgbClr val="000000"/>
              </a:solidFill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83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168608" y="1069732"/>
            <a:ext cx="3791321" cy="3720012"/>
            <a:chOff x="714375" y="1268760"/>
            <a:chExt cx="3728200" cy="3778829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774712" y="1326015"/>
              <a:ext cx="3604350" cy="363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859193" y="2546939"/>
              <a:ext cx="1433801" cy="1211639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859193" y="1268760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859193" y="3834402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3008774" y="1912492"/>
              <a:ext cx="1433801" cy="1213187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714375" y="1912492"/>
              <a:ext cx="1435389" cy="1213187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714375" y="3190670"/>
              <a:ext cx="1435389" cy="1211639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940172" y="1315183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785827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3054821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940172" y="2602646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785827" y="3233999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940172" y="3900942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940172" y="3031693"/>
              <a:ext cx="1308319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911263" y="1625490"/>
              <a:ext cx="1308319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991809" y="2372950"/>
              <a:ext cx="1416163" cy="4162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714375" y="2219256"/>
              <a:ext cx="1416163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714375" y="3634818"/>
              <a:ext cx="1416163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854639" y="4258540"/>
              <a:ext cx="1442068" cy="4841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40" name="Freeform 485"/>
          <p:cNvSpPr>
            <a:spLocks/>
          </p:cNvSpPr>
          <p:nvPr/>
        </p:nvSpPr>
        <p:spPr bwMode="auto">
          <a:xfrm>
            <a:off x="6458625" y="4221481"/>
            <a:ext cx="2562355" cy="2030112"/>
          </a:xfrm>
          <a:custGeom>
            <a:avLst/>
            <a:gdLst>
              <a:gd name="T0" fmla="*/ 379 w 1082"/>
              <a:gd name="T1" fmla="*/ 1317 h 938"/>
              <a:gd name="T2" fmla="*/ 0 w 1082"/>
              <a:gd name="T3" fmla="*/ 656 h 938"/>
              <a:gd name="T4" fmla="*/ 379 w 1082"/>
              <a:gd name="T5" fmla="*/ 0 h 938"/>
              <a:gd name="T6" fmla="*/ 1140 w 1082"/>
              <a:gd name="T7" fmla="*/ 0 h 938"/>
              <a:gd name="T8" fmla="*/ 1519 w 1082"/>
              <a:gd name="T9" fmla="*/ 656 h 938"/>
              <a:gd name="T10" fmla="*/ 1140 w 1082"/>
              <a:gd name="T11" fmla="*/ 1317 h 938"/>
              <a:gd name="T12" fmla="*/ 379 w 1082"/>
              <a:gd name="T13" fmla="*/ 1317 h 9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2"/>
              <a:gd name="T22" fmla="*/ 0 h 938"/>
              <a:gd name="T23" fmla="*/ 1082 w 1082"/>
              <a:gd name="T24" fmla="*/ 938 h 93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2" h="938">
                <a:moveTo>
                  <a:pt x="270" y="938"/>
                </a:moveTo>
                <a:lnTo>
                  <a:pt x="0" y="467"/>
                </a:lnTo>
                <a:lnTo>
                  <a:pt x="270" y="0"/>
                </a:lnTo>
                <a:lnTo>
                  <a:pt x="812" y="0"/>
                </a:lnTo>
                <a:lnTo>
                  <a:pt x="1082" y="467"/>
                </a:lnTo>
                <a:lnTo>
                  <a:pt x="812" y="938"/>
                </a:lnTo>
                <a:lnTo>
                  <a:pt x="270" y="938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57550" y="845561"/>
            <a:ext cx="5328591" cy="3046988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89050">
              <a:spcAft>
                <a:spcPts val="0"/>
              </a:spcAft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Выдаёт эксперту</a:t>
            </a:r>
          </a:p>
          <a:p>
            <a:pPr marL="285750" indent="-28575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 (специальная форма)</a:t>
            </a:r>
          </a:p>
          <a:p>
            <a:pPr marL="285750" indent="-28575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экспертов по оцениванию ответов участников ИС-8</a:t>
            </a:r>
          </a:p>
          <a:p>
            <a:pPr marL="285750" indent="-285750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материалов для проведения итогового собеседования</a:t>
            </a:r>
          </a:p>
          <a:p>
            <a:pPr marL="285750" indent="-285750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ВДП для черновиков экспертов</a:t>
            </a:r>
          </a:p>
          <a:p>
            <a:pPr marL="285750" indent="-285750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83618" y="4910644"/>
            <a:ext cx="4329788" cy="1569660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89050">
              <a:spcAft>
                <a:spcPts val="0"/>
              </a:spcAft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Выдаёт организатору вне аудитории</a:t>
            </a:r>
          </a:p>
          <a:p>
            <a:pPr marL="285750" indent="-28575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участников итогового собеседования (ИС-01)</a:t>
            </a:r>
          </a:p>
        </p:txBody>
      </p:sp>
      <p:sp>
        <p:nvSpPr>
          <p:cNvPr id="46" name="Line 504"/>
          <p:cNvSpPr>
            <a:spLocks noChangeShapeType="1"/>
          </p:cNvSpPr>
          <p:nvPr/>
        </p:nvSpPr>
        <p:spPr bwMode="auto">
          <a:xfrm flipH="1" flipV="1">
            <a:off x="4613405" y="5619344"/>
            <a:ext cx="1845219" cy="2138"/>
          </a:xfrm>
          <a:prstGeom prst="line">
            <a:avLst/>
          </a:prstGeom>
          <a:noFill/>
          <a:ln w="76200">
            <a:solidFill>
              <a:srgbClr val="0070C0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47" name="Line 504"/>
          <p:cNvSpPr>
            <a:spLocks noChangeShapeType="1"/>
          </p:cNvSpPr>
          <p:nvPr/>
        </p:nvSpPr>
        <p:spPr bwMode="auto">
          <a:xfrm flipV="1">
            <a:off x="6400496" y="3546694"/>
            <a:ext cx="0" cy="1396597"/>
          </a:xfrm>
          <a:prstGeom prst="line">
            <a:avLst/>
          </a:prstGeom>
          <a:noFill/>
          <a:ln w="76200">
            <a:solidFill>
              <a:schemeClr val="accent6">
                <a:lumMod val="75000"/>
              </a:schemeClr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C3F7DCC-0100-4920-B58A-828247D9423A}"/>
              </a:ext>
            </a:extLst>
          </p:cNvPr>
          <p:cNvSpPr/>
          <p:nvPr/>
        </p:nvSpPr>
        <p:spPr>
          <a:xfrm>
            <a:off x="0" y="-26965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1CDEF2-9054-49CA-A57D-6BA57092F5AE}"/>
              </a:ext>
            </a:extLst>
          </p:cNvPr>
          <p:cNvSpPr txBox="1"/>
          <p:nvPr/>
        </p:nvSpPr>
        <p:spPr>
          <a:xfrm>
            <a:off x="6516752" y="4973013"/>
            <a:ext cx="2426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ОТВЕТСТВЕННЫЙ ОРГАНИЗАТОР </a:t>
            </a:r>
          </a:p>
        </p:txBody>
      </p:sp>
    </p:spTree>
    <p:extLst>
      <p:ext uri="{BB962C8B-B14F-4D97-AF65-F5344CB8AC3E}">
        <p14:creationId xmlns:p14="http://schemas.microsoft.com/office/powerpoint/2010/main" val="727027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485"/>
          <p:cNvSpPr>
            <a:spLocks/>
          </p:cNvSpPr>
          <p:nvPr/>
        </p:nvSpPr>
        <p:spPr bwMode="auto">
          <a:xfrm>
            <a:off x="5599286" y="1232119"/>
            <a:ext cx="2934554" cy="2456765"/>
          </a:xfrm>
          <a:custGeom>
            <a:avLst/>
            <a:gdLst>
              <a:gd name="T0" fmla="*/ 379 w 1082"/>
              <a:gd name="T1" fmla="*/ 1317 h 938"/>
              <a:gd name="T2" fmla="*/ 0 w 1082"/>
              <a:gd name="T3" fmla="*/ 656 h 938"/>
              <a:gd name="T4" fmla="*/ 379 w 1082"/>
              <a:gd name="T5" fmla="*/ 0 h 938"/>
              <a:gd name="T6" fmla="*/ 1140 w 1082"/>
              <a:gd name="T7" fmla="*/ 0 h 938"/>
              <a:gd name="T8" fmla="*/ 1519 w 1082"/>
              <a:gd name="T9" fmla="*/ 656 h 938"/>
              <a:gd name="T10" fmla="*/ 1140 w 1082"/>
              <a:gd name="T11" fmla="*/ 1317 h 938"/>
              <a:gd name="T12" fmla="*/ 379 w 1082"/>
              <a:gd name="T13" fmla="*/ 1317 h 9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2"/>
              <a:gd name="T22" fmla="*/ 0 h 938"/>
              <a:gd name="T23" fmla="*/ 1082 w 1082"/>
              <a:gd name="T24" fmla="*/ 938 h 93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2" h="938">
                <a:moveTo>
                  <a:pt x="270" y="938"/>
                </a:moveTo>
                <a:lnTo>
                  <a:pt x="0" y="467"/>
                </a:lnTo>
                <a:lnTo>
                  <a:pt x="270" y="0"/>
                </a:lnTo>
                <a:lnTo>
                  <a:pt x="812" y="0"/>
                </a:lnTo>
                <a:lnTo>
                  <a:pt x="1082" y="467"/>
                </a:lnTo>
                <a:lnTo>
                  <a:pt x="812" y="938"/>
                </a:lnTo>
                <a:lnTo>
                  <a:pt x="270" y="938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69632" y="966520"/>
            <a:ext cx="4186339" cy="4046655"/>
            <a:chOff x="714375" y="1268760"/>
            <a:chExt cx="3728200" cy="3778829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774712" y="1326015"/>
              <a:ext cx="3604350" cy="363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859193" y="2546939"/>
              <a:ext cx="1433801" cy="1211639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859193" y="1268760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859193" y="3834402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3008774" y="1912492"/>
              <a:ext cx="1433801" cy="1213187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714375" y="1912492"/>
              <a:ext cx="1435389" cy="1213187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714375" y="3190670"/>
              <a:ext cx="1435389" cy="1211639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940172" y="1315183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785827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3054821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940172" y="2602646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785827" y="3233999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940172" y="3900942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940172" y="3031693"/>
              <a:ext cx="1308319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911263" y="1625490"/>
              <a:ext cx="1308319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991809" y="2372950"/>
              <a:ext cx="1416163" cy="4162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714375" y="2219256"/>
              <a:ext cx="1416163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714375" y="3634818"/>
              <a:ext cx="1416163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854639" y="4258540"/>
              <a:ext cx="1442068" cy="4841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275856" y="4557290"/>
            <a:ext cx="5544613" cy="2062103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89050">
              <a:spcAft>
                <a:spcPts val="0"/>
              </a:spcAft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неявки участника – </a:t>
            </a:r>
          </a:p>
          <a:p>
            <a:pPr algn="ctr" defTabSz="1289050">
              <a:spcAft>
                <a:spcPts val="0"/>
              </a:spcAft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ИС-01 в поле «Номер аудитории/отметка о неявке» проставляет  «Н»</a:t>
            </a:r>
          </a:p>
        </p:txBody>
      </p: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5599286" y="2783636"/>
            <a:ext cx="0" cy="1773654"/>
          </a:xfrm>
          <a:prstGeom prst="line">
            <a:avLst/>
          </a:prstGeom>
          <a:noFill/>
          <a:ln w="57150">
            <a:solidFill>
              <a:srgbClr val="FF5722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465F0D6-B94E-49B7-A7B4-0CA43D189BA9}"/>
              </a:ext>
            </a:extLst>
          </p:cNvPr>
          <p:cNvSpPr/>
          <p:nvPr/>
        </p:nvSpPr>
        <p:spPr>
          <a:xfrm>
            <a:off x="0" y="-26965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D5224-8302-4153-B6DF-CE1C7CC0381A}"/>
              </a:ext>
            </a:extLst>
          </p:cNvPr>
          <p:cNvSpPr txBox="1"/>
          <p:nvPr/>
        </p:nvSpPr>
        <p:spPr>
          <a:xfrm>
            <a:off x="5958408" y="210037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ОТВЕТСТВЕННЫЙ ОРГАНИЗАТОР </a:t>
            </a:r>
            <a:endParaRPr lang="en-US" altLang="zh-CN" b="1" kern="0" dirty="0">
              <a:solidFill>
                <a:srgbClr val="000000"/>
              </a:solidFill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118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316829" y="983722"/>
            <a:ext cx="4723656" cy="4469785"/>
            <a:chOff x="408026" y="1268760"/>
            <a:chExt cx="4034549" cy="4337487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774712" y="1326015"/>
              <a:ext cx="3604350" cy="363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859193" y="2546939"/>
              <a:ext cx="1433801" cy="1211639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859193" y="1268760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859192" y="3834402"/>
              <a:ext cx="2086877" cy="1771845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 dirty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3008774" y="1912492"/>
              <a:ext cx="1433801" cy="1213187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 dirty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408026" y="1671061"/>
              <a:ext cx="1741739" cy="1454617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714375" y="3190670"/>
              <a:ext cx="1435389" cy="1211639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940172" y="1315183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3054821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940172" y="2602646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785827" y="3233999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940172" y="3031693"/>
              <a:ext cx="1308319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911263" y="1625490"/>
              <a:ext cx="1308319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991809" y="2372950"/>
              <a:ext cx="1416163" cy="4162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714375" y="3634818"/>
              <a:ext cx="1416163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8424" y="1317636"/>
            <a:ext cx="3891508" cy="156966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Приглашает  участников в аудиторию проведения; 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 в аудиторию проведения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BC7BA6E-4F96-4441-BBD5-F92D40E6A9BF}"/>
              </a:ext>
            </a:extLst>
          </p:cNvPr>
          <p:cNvSpPr/>
          <p:nvPr/>
        </p:nvSpPr>
        <p:spPr>
          <a:xfrm>
            <a:off x="0" y="4718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B5C8E2A-837B-4219-80B5-753A249433D2}"/>
              </a:ext>
            </a:extLst>
          </p:cNvPr>
          <p:cNvSpPr/>
          <p:nvPr/>
        </p:nvSpPr>
        <p:spPr>
          <a:xfrm>
            <a:off x="188093" y="4484011"/>
            <a:ext cx="4080572" cy="1938992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89050">
              <a:spcAft>
                <a:spcPts val="0"/>
              </a:spcAft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аудитории проведения включает аудиозапись (ПО автономная станция записи ответов участников)  </a:t>
            </a:r>
          </a:p>
        </p:txBody>
      </p:sp>
      <p:sp>
        <p:nvSpPr>
          <p:cNvPr id="27" name="Line 504"/>
          <p:cNvSpPr>
            <a:spLocks noChangeShapeType="1"/>
          </p:cNvSpPr>
          <p:nvPr/>
        </p:nvSpPr>
        <p:spPr bwMode="auto">
          <a:xfrm flipH="1">
            <a:off x="3959932" y="2809484"/>
            <a:ext cx="839740" cy="0"/>
          </a:xfrm>
          <a:prstGeom prst="line">
            <a:avLst/>
          </a:prstGeom>
          <a:noFill/>
          <a:ln w="76200">
            <a:solidFill>
              <a:schemeClr val="accent6">
                <a:lumMod val="75000"/>
              </a:schemeClr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322B81-9154-4B67-8A09-535689CB9C1C}"/>
              </a:ext>
            </a:extLst>
          </p:cNvPr>
          <p:cNvSpPr txBox="1"/>
          <p:nvPr/>
        </p:nvSpPr>
        <p:spPr>
          <a:xfrm>
            <a:off x="4194946" y="1734588"/>
            <a:ext cx="2208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sz="1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ОРГАНИЗАТОР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sz="1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ВНЕ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sz="1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АУДИТОРИИ</a:t>
            </a:r>
            <a:endParaRPr lang="ru-RU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CBA7D8-20D6-452A-A7D6-BEF58A2503EC}"/>
              </a:ext>
            </a:extLst>
          </p:cNvPr>
          <p:cNvSpPr txBox="1"/>
          <p:nvPr/>
        </p:nvSpPr>
        <p:spPr>
          <a:xfrm>
            <a:off x="6231075" y="4218721"/>
            <a:ext cx="2066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ТЕХНИЧЕСКИЙ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СПЕЦИАЛИСТ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E151266D-66FF-4C94-BEEC-B727062EB400}"/>
              </a:ext>
            </a:extLst>
          </p:cNvPr>
          <p:cNvGrpSpPr/>
          <p:nvPr/>
        </p:nvGrpSpPr>
        <p:grpSpPr>
          <a:xfrm rot="5400000">
            <a:off x="5432063" y="4402490"/>
            <a:ext cx="705016" cy="2959490"/>
            <a:chOff x="6808099" y="2451569"/>
            <a:chExt cx="1204511" cy="901788"/>
          </a:xfrm>
        </p:grpSpPr>
        <p:sp>
          <p:nvSpPr>
            <p:cNvPr id="39" name="Line 504">
              <a:extLst>
                <a:ext uri="{FF2B5EF4-FFF2-40B4-BE49-F238E27FC236}">
                  <a16:creationId xmlns:a16="http://schemas.microsoft.com/office/drawing/2014/main" id="{A2A326E1-FEDB-4146-AEA4-B1A13BBD87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8099" y="2477510"/>
              <a:ext cx="1204511" cy="0"/>
            </a:xfrm>
            <a:prstGeom prst="line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40" name="Line 504">
              <a:extLst>
                <a:ext uri="{FF2B5EF4-FFF2-40B4-BE49-F238E27FC236}">
                  <a16:creationId xmlns:a16="http://schemas.microsoft.com/office/drawing/2014/main" id="{A8A2CD65-1115-40B8-86BD-913BF40C39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7561716" y="2902463"/>
              <a:ext cx="901788" cy="0"/>
            </a:xfrm>
            <a:prstGeom prst="line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  <a:prstDash val="sysDot"/>
              <a:round/>
              <a:headEnd type="arrow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8351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DC7FDC62-0B15-4856-ADFB-7443F94B445D}"/>
              </a:ext>
            </a:extLst>
          </p:cNvPr>
          <p:cNvGrpSpPr/>
          <p:nvPr/>
        </p:nvGrpSpPr>
        <p:grpSpPr>
          <a:xfrm>
            <a:off x="164788" y="965799"/>
            <a:ext cx="3548873" cy="3426816"/>
            <a:chOff x="259456" y="1157985"/>
            <a:chExt cx="3548873" cy="3426816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316891" y="1209906"/>
              <a:ext cx="3430980" cy="329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349208" y="2317097"/>
              <a:ext cx="1364835" cy="1098770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349208" y="1157985"/>
              <a:ext cx="1364835" cy="1100174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349208" y="3484627"/>
              <a:ext cx="1364835" cy="1100174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2443494" y="1741751"/>
              <a:ext cx="1364835" cy="1100174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259456" y="1741751"/>
              <a:ext cx="1366347" cy="1100174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259456" y="2900861"/>
              <a:ext cx="1366347" cy="1098770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426292" y="1200084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327471" y="1795075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2487326" y="1795075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426292" y="2367614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327471" y="2940154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426292" y="3544969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426292" y="2756694"/>
              <a:ext cx="1245389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398774" y="1481484"/>
              <a:ext cx="1245389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427345" y="2159315"/>
              <a:ext cx="1348045" cy="3774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259456" y="2019939"/>
              <a:ext cx="1348045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259456" y="3303635"/>
              <a:ext cx="1348045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344873" y="3869255"/>
              <a:ext cx="1372704" cy="4390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5650228" y="2587694"/>
            <a:ext cx="46179" cy="1431090"/>
          </a:xfrm>
          <a:prstGeom prst="line">
            <a:avLst/>
          </a:prstGeom>
          <a:noFill/>
          <a:ln w="76200">
            <a:solidFill>
              <a:schemeClr val="accent6">
                <a:lumMod val="75000"/>
              </a:schemeClr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58" name="Скругленный прямоугольник 6"/>
          <p:cNvSpPr/>
          <p:nvPr/>
        </p:nvSpPr>
        <p:spPr bwMode="auto">
          <a:xfrm>
            <a:off x="2644163" y="4018784"/>
            <a:ext cx="6202992" cy="2677656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Вносит данные участника собеседования в  ведомость учёта проведения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(форма </a:t>
            </a:r>
            <a:r>
              <a:rPr lang="ru-RU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ИС-8)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Фиксирует время начала и окончания ответа в форме ИС-02;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собеседование;</a:t>
            </a:r>
            <a:endParaRPr lang="ru-RU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Контролирует соблюдение временного регламента.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BEE60C1-641E-4FAE-9C72-63959531DCF1}"/>
              </a:ext>
            </a:extLst>
          </p:cNvPr>
          <p:cNvSpPr/>
          <p:nvPr/>
        </p:nvSpPr>
        <p:spPr>
          <a:xfrm>
            <a:off x="0" y="4718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F9B164E-E010-427F-9A48-7EAD1E598AC2}"/>
              </a:ext>
            </a:extLst>
          </p:cNvPr>
          <p:cNvGrpSpPr/>
          <p:nvPr/>
        </p:nvGrpSpPr>
        <p:grpSpPr>
          <a:xfrm>
            <a:off x="5696408" y="987733"/>
            <a:ext cx="3001157" cy="2421102"/>
            <a:chOff x="5120116" y="950237"/>
            <a:chExt cx="2210060" cy="1868454"/>
          </a:xfrm>
        </p:grpSpPr>
        <p:sp>
          <p:nvSpPr>
            <p:cNvPr id="31" name="Freeform 485"/>
            <p:cNvSpPr>
              <a:spLocks/>
            </p:cNvSpPr>
            <p:nvPr/>
          </p:nvSpPr>
          <p:spPr bwMode="auto">
            <a:xfrm>
              <a:off x="5120116" y="950237"/>
              <a:ext cx="2210060" cy="1868454"/>
            </a:xfrm>
            <a:custGeom>
              <a:avLst/>
              <a:gdLst>
                <a:gd name="T0" fmla="*/ 379 w 1082"/>
                <a:gd name="T1" fmla="*/ 1317 h 938"/>
                <a:gd name="T2" fmla="*/ 0 w 1082"/>
                <a:gd name="T3" fmla="*/ 656 h 938"/>
                <a:gd name="T4" fmla="*/ 379 w 1082"/>
                <a:gd name="T5" fmla="*/ 0 h 938"/>
                <a:gd name="T6" fmla="*/ 1140 w 1082"/>
                <a:gd name="T7" fmla="*/ 0 h 938"/>
                <a:gd name="T8" fmla="*/ 1519 w 1082"/>
                <a:gd name="T9" fmla="*/ 656 h 938"/>
                <a:gd name="T10" fmla="*/ 1140 w 1082"/>
                <a:gd name="T11" fmla="*/ 1317 h 938"/>
                <a:gd name="T12" fmla="*/ 379 w 1082"/>
                <a:gd name="T13" fmla="*/ 1317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B6A7CFC-13D6-49CC-8CA0-7B15238A67B2}"/>
                </a:ext>
              </a:extLst>
            </p:cNvPr>
            <p:cNvSpPr txBox="1"/>
            <p:nvPr/>
          </p:nvSpPr>
          <p:spPr>
            <a:xfrm>
              <a:off x="5324257" y="1491675"/>
              <a:ext cx="19802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eaLnBrk="1" fontAlgn="auto" latinLnBrk="1" hangingPunct="1">
                <a:spcAft>
                  <a:spcPts val="0"/>
                </a:spcAft>
                <a:defRPr/>
              </a:pPr>
              <a:r>
                <a:rPr lang="ru-RU" altLang="zh-CN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Aft>
                  <a:spcPts val="0"/>
                </a:spcAft>
                <a:defRPr/>
              </a:pPr>
              <a:r>
                <a:rPr lang="ru-RU" altLang="zh-CN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Aft>
                  <a:spcPts val="0"/>
                </a:spcAft>
                <a:defRPr/>
              </a:pPr>
              <a:r>
                <a:rPr lang="ru-RU" altLang="zh-CN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9857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92"/>
          <p:cNvSpPr>
            <a:spLocks/>
          </p:cNvSpPr>
          <p:nvPr/>
        </p:nvSpPr>
        <p:spPr bwMode="auto">
          <a:xfrm>
            <a:off x="1197256" y="924002"/>
            <a:ext cx="1364835" cy="1100174"/>
          </a:xfrm>
          <a:custGeom>
            <a:avLst/>
            <a:gdLst>
              <a:gd name="T0" fmla="*/ 225 w 1081"/>
              <a:gd name="T1" fmla="*/ 784 h 939"/>
              <a:gd name="T2" fmla="*/ 0 w 1081"/>
              <a:gd name="T3" fmla="*/ 393 h 939"/>
              <a:gd name="T4" fmla="*/ 225 w 1081"/>
              <a:gd name="T5" fmla="*/ 0 h 939"/>
              <a:gd name="T6" fmla="*/ 678 w 1081"/>
              <a:gd name="T7" fmla="*/ 0 h 939"/>
              <a:gd name="T8" fmla="*/ 903 w 1081"/>
              <a:gd name="T9" fmla="*/ 393 h 939"/>
              <a:gd name="T10" fmla="*/ 678 w 1081"/>
              <a:gd name="T11" fmla="*/ 784 h 939"/>
              <a:gd name="T12" fmla="*/ 225 w 1081"/>
              <a:gd name="T13" fmla="*/ 784 h 9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1"/>
              <a:gd name="T22" fmla="*/ 0 h 939"/>
              <a:gd name="T23" fmla="*/ 1081 w 1081"/>
              <a:gd name="T24" fmla="*/ 939 h 9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1" h="939">
                <a:moveTo>
                  <a:pt x="269" y="939"/>
                </a:moveTo>
                <a:lnTo>
                  <a:pt x="0" y="471"/>
                </a:lnTo>
                <a:lnTo>
                  <a:pt x="269" y="0"/>
                </a:lnTo>
                <a:lnTo>
                  <a:pt x="812" y="0"/>
                </a:lnTo>
                <a:lnTo>
                  <a:pt x="1081" y="471"/>
                </a:lnTo>
                <a:lnTo>
                  <a:pt x="812" y="939"/>
                </a:lnTo>
                <a:lnTo>
                  <a:pt x="269" y="939"/>
                </a:lnTo>
                <a:close/>
              </a:path>
            </a:pathLst>
          </a:custGeom>
          <a:gradFill rotWithShape="1">
            <a:gsLst>
              <a:gs pos="0">
                <a:srgbClr val="DCDCDC"/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14" name="Freeform 497"/>
          <p:cNvSpPr>
            <a:spLocks/>
          </p:cNvSpPr>
          <p:nvPr/>
        </p:nvSpPr>
        <p:spPr bwMode="auto">
          <a:xfrm>
            <a:off x="1274340" y="966101"/>
            <a:ext cx="1233340" cy="499569"/>
          </a:xfrm>
          <a:custGeom>
            <a:avLst/>
            <a:gdLst>
              <a:gd name="T0" fmla="*/ 0 w 666"/>
              <a:gd name="T1" fmla="*/ 356 h 290"/>
              <a:gd name="T2" fmla="*/ 203 w 666"/>
              <a:gd name="T3" fmla="*/ 0 h 290"/>
              <a:gd name="T4" fmla="*/ 613 w 666"/>
              <a:gd name="T5" fmla="*/ 0 h 290"/>
              <a:gd name="T6" fmla="*/ 816 w 666"/>
              <a:gd name="T7" fmla="*/ 356 h 290"/>
              <a:gd name="T8" fmla="*/ 0 w 666"/>
              <a:gd name="T9" fmla="*/ 356 h 2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66"/>
              <a:gd name="T16" fmla="*/ 0 h 290"/>
              <a:gd name="T17" fmla="*/ 666 w 666"/>
              <a:gd name="T18" fmla="*/ 290 h 2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66" h="290">
                <a:moveTo>
                  <a:pt x="0" y="290"/>
                </a:moveTo>
                <a:lnTo>
                  <a:pt x="166" y="0"/>
                </a:lnTo>
                <a:lnTo>
                  <a:pt x="500" y="0"/>
                </a:lnTo>
                <a:lnTo>
                  <a:pt x="666" y="290"/>
                </a:lnTo>
                <a:lnTo>
                  <a:pt x="0" y="29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767676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496" tIns="49748" rIns="99496" bIns="49748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4CA5246-AEEE-472B-8833-76E3973A43A1}"/>
              </a:ext>
            </a:extLst>
          </p:cNvPr>
          <p:cNvGrpSpPr/>
          <p:nvPr/>
        </p:nvGrpSpPr>
        <p:grpSpPr>
          <a:xfrm>
            <a:off x="107504" y="975923"/>
            <a:ext cx="3548873" cy="3374895"/>
            <a:chOff x="107504" y="975923"/>
            <a:chExt cx="3548873" cy="3374895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164939" y="975923"/>
              <a:ext cx="3430981" cy="329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197256" y="2083114"/>
              <a:ext cx="1364835" cy="1098770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197256" y="3250644"/>
              <a:ext cx="1364835" cy="1100174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2291542" y="1507768"/>
              <a:ext cx="1364835" cy="1100174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107504" y="1507768"/>
              <a:ext cx="1366347" cy="1100174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107504" y="2666878"/>
              <a:ext cx="1366347" cy="1098770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175519" y="1561092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2335375" y="1561092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274340" y="2133631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175519" y="2706171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274340" y="3310986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274340" y="2522711"/>
              <a:ext cx="1245389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246822" y="1247501"/>
              <a:ext cx="1245389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275393" y="1925332"/>
              <a:ext cx="1348046" cy="3774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107504" y="1785956"/>
              <a:ext cx="1348046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107504" y="3069652"/>
              <a:ext cx="1348046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192921" y="3635272"/>
              <a:ext cx="1372705" cy="4390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9E1BF32-F772-4F48-BA2A-DC15B7C766E1}"/>
              </a:ext>
            </a:extLst>
          </p:cNvPr>
          <p:cNvGrpSpPr/>
          <p:nvPr/>
        </p:nvGrpSpPr>
        <p:grpSpPr>
          <a:xfrm>
            <a:off x="5487626" y="1004038"/>
            <a:ext cx="3002400" cy="2422800"/>
            <a:chOff x="4781490" y="1247501"/>
            <a:chExt cx="2343583" cy="1890815"/>
          </a:xfrm>
        </p:grpSpPr>
        <p:sp>
          <p:nvSpPr>
            <p:cNvPr id="31" name="Freeform 485"/>
            <p:cNvSpPr>
              <a:spLocks/>
            </p:cNvSpPr>
            <p:nvPr/>
          </p:nvSpPr>
          <p:spPr bwMode="auto">
            <a:xfrm>
              <a:off x="4781490" y="1247501"/>
              <a:ext cx="2343583" cy="1890815"/>
            </a:xfrm>
            <a:custGeom>
              <a:avLst/>
              <a:gdLst>
                <a:gd name="T0" fmla="*/ 379 w 1082"/>
                <a:gd name="T1" fmla="*/ 1317 h 938"/>
                <a:gd name="T2" fmla="*/ 0 w 1082"/>
                <a:gd name="T3" fmla="*/ 656 h 938"/>
                <a:gd name="T4" fmla="*/ 379 w 1082"/>
                <a:gd name="T5" fmla="*/ 0 h 938"/>
                <a:gd name="T6" fmla="*/ 1140 w 1082"/>
                <a:gd name="T7" fmla="*/ 0 h 938"/>
                <a:gd name="T8" fmla="*/ 1519 w 1082"/>
                <a:gd name="T9" fmla="*/ 656 h 938"/>
                <a:gd name="T10" fmla="*/ 1140 w 1082"/>
                <a:gd name="T11" fmla="*/ 1317 h 938"/>
                <a:gd name="T12" fmla="*/ 379 w 1082"/>
                <a:gd name="T13" fmla="*/ 1317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8" name="Text Box 508"/>
            <p:cNvSpPr txBox="1">
              <a:spLocks noChangeArrowheads="1"/>
            </p:cNvSpPr>
            <p:nvPr/>
          </p:nvSpPr>
          <p:spPr bwMode="auto">
            <a:xfrm>
              <a:off x="4960776" y="2041683"/>
              <a:ext cx="1985013" cy="3774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8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</a:t>
              </a:r>
            </a:p>
          </p:txBody>
        </p:sp>
      </p:grp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5678304" y="2633200"/>
            <a:ext cx="0" cy="1551884"/>
          </a:xfrm>
          <a:prstGeom prst="line">
            <a:avLst/>
          </a:prstGeom>
          <a:noFill/>
          <a:ln w="76200">
            <a:solidFill>
              <a:srgbClr val="FF5722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58" name="Скругленный прямоугольник 6"/>
          <p:cNvSpPr/>
          <p:nvPr/>
        </p:nvSpPr>
        <p:spPr bwMode="auto">
          <a:xfrm>
            <a:off x="2658886" y="4288822"/>
            <a:ext cx="6107323" cy="2339857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0490" tIns="55245" rIns="110490" bIns="55245" spcCol="1270" anchor="ctr"/>
          <a:lstStyle/>
          <a:p>
            <a:pPr indent="457200" algn="just" defTabSz="1289050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задание, проговаривает свою фамилию, имя, отчество, номер варианта</a:t>
            </a:r>
          </a:p>
          <a:p>
            <a:pPr indent="457200" algn="just" defTabSz="1289050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 номер задания перед ответом на каждое задание</a:t>
            </a:r>
          </a:p>
        </p:txBody>
      </p:sp>
      <p:sp>
        <p:nvSpPr>
          <p:cNvPr id="29" name="Заголовок 3"/>
          <p:cNvSpPr txBox="1">
            <a:spLocks/>
          </p:cNvSpPr>
          <p:nvPr/>
        </p:nvSpPr>
        <p:spPr bwMode="auto">
          <a:xfrm>
            <a:off x="0" y="-27384"/>
            <a:ext cx="9144508" cy="3960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АПРОБАЦИЯ ИТОГОВОГО СОБЕСЕДОВАНИЯ по русскому языку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77F2599-85E9-4985-9781-5CB8C6AD1F25}"/>
              </a:ext>
            </a:extLst>
          </p:cNvPr>
          <p:cNvSpPr/>
          <p:nvPr/>
        </p:nvSpPr>
        <p:spPr>
          <a:xfrm>
            <a:off x="0" y="4718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003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92"/>
          <p:cNvSpPr>
            <a:spLocks/>
          </p:cNvSpPr>
          <p:nvPr/>
        </p:nvSpPr>
        <p:spPr bwMode="auto">
          <a:xfrm>
            <a:off x="1190800" y="1023186"/>
            <a:ext cx="1364835" cy="1100174"/>
          </a:xfrm>
          <a:custGeom>
            <a:avLst/>
            <a:gdLst>
              <a:gd name="T0" fmla="*/ 225 w 1081"/>
              <a:gd name="T1" fmla="*/ 784 h 939"/>
              <a:gd name="T2" fmla="*/ 0 w 1081"/>
              <a:gd name="T3" fmla="*/ 393 h 939"/>
              <a:gd name="T4" fmla="*/ 225 w 1081"/>
              <a:gd name="T5" fmla="*/ 0 h 939"/>
              <a:gd name="T6" fmla="*/ 678 w 1081"/>
              <a:gd name="T7" fmla="*/ 0 h 939"/>
              <a:gd name="T8" fmla="*/ 903 w 1081"/>
              <a:gd name="T9" fmla="*/ 393 h 939"/>
              <a:gd name="T10" fmla="*/ 678 w 1081"/>
              <a:gd name="T11" fmla="*/ 784 h 939"/>
              <a:gd name="T12" fmla="*/ 225 w 1081"/>
              <a:gd name="T13" fmla="*/ 784 h 9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1"/>
              <a:gd name="T22" fmla="*/ 0 h 939"/>
              <a:gd name="T23" fmla="*/ 1081 w 1081"/>
              <a:gd name="T24" fmla="*/ 939 h 9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1" h="939">
                <a:moveTo>
                  <a:pt x="269" y="939"/>
                </a:moveTo>
                <a:lnTo>
                  <a:pt x="0" y="471"/>
                </a:lnTo>
                <a:lnTo>
                  <a:pt x="269" y="0"/>
                </a:lnTo>
                <a:lnTo>
                  <a:pt x="812" y="0"/>
                </a:lnTo>
                <a:lnTo>
                  <a:pt x="1081" y="471"/>
                </a:lnTo>
                <a:lnTo>
                  <a:pt x="812" y="939"/>
                </a:lnTo>
                <a:lnTo>
                  <a:pt x="269" y="939"/>
                </a:lnTo>
                <a:close/>
              </a:path>
            </a:pathLst>
          </a:custGeom>
          <a:gradFill rotWithShape="1">
            <a:gsLst>
              <a:gs pos="0">
                <a:srgbClr val="DCDCDC"/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FD664750-1D8A-43F5-AD2D-54F88188BD00}"/>
              </a:ext>
            </a:extLst>
          </p:cNvPr>
          <p:cNvGrpSpPr/>
          <p:nvPr/>
        </p:nvGrpSpPr>
        <p:grpSpPr>
          <a:xfrm>
            <a:off x="101048" y="1065285"/>
            <a:ext cx="3548873" cy="3384717"/>
            <a:chOff x="101048" y="1065285"/>
            <a:chExt cx="3548873" cy="3384717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158483" y="1075107"/>
              <a:ext cx="3430981" cy="329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190800" y="2182298"/>
              <a:ext cx="1364835" cy="1098770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190800" y="3349828"/>
              <a:ext cx="1364835" cy="1100174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2285086" y="1606952"/>
              <a:ext cx="1364835" cy="1100174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101048" y="1606952"/>
              <a:ext cx="1366347" cy="1100174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101048" y="2766062"/>
              <a:ext cx="1366347" cy="1098770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267884" y="1065285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169063" y="1660276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2328919" y="1660276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267884" y="2232815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169063" y="2805355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267884" y="3410170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267884" y="2621895"/>
              <a:ext cx="1245389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240366" y="1346685"/>
              <a:ext cx="1245389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268938" y="2024516"/>
              <a:ext cx="1348046" cy="3774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101048" y="1885140"/>
              <a:ext cx="1348046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101048" y="3168836"/>
              <a:ext cx="1348046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186465" y="3734456"/>
              <a:ext cx="1372705" cy="4390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58" name="Скругленный прямоугольник 6"/>
          <p:cNvSpPr/>
          <p:nvPr/>
        </p:nvSpPr>
        <p:spPr bwMode="auto">
          <a:xfrm>
            <a:off x="2857152" y="3665118"/>
            <a:ext cx="6097565" cy="3016373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0490" tIns="55245" rIns="110490" bIns="55245" spcCol="1270" anchor="ctr"/>
          <a:lstStyle/>
          <a:p>
            <a:pPr indent="457200" algn="just" defTabSz="1289050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Вносит баллы по критериям в черновик;</a:t>
            </a:r>
          </a:p>
          <a:p>
            <a:pPr indent="457200" algn="just" defTabSz="1289050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 протокол по оцениванию ответов участников на каждого участника;</a:t>
            </a:r>
          </a:p>
          <a:p>
            <a:pPr indent="457200" algn="just" defTabSz="1289050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Пересчитывает протоколы по оцениванию ответов участников ИС-9, упаковывает в ВДП, передаёт экзаменатору - собеседнику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7D3E61D-9F44-4EB0-87EA-1BF2EBC2B31A}"/>
              </a:ext>
            </a:extLst>
          </p:cNvPr>
          <p:cNvSpPr/>
          <p:nvPr/>
        </p:nvSpPr>
        <p:spPr>
          <a:xfrm>
            <a:off x="0" y="4718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6021000" y="2496097"/>
            <a:ext cx="0" cy="1145568"/>
          </a:xfrm>
          <a:prstGeom prst="line">
            <a:avLst/>
          </a:prstGeom>
          <a:noFill/>
          <a:ln w="76200">
            <a:solidFill>
              <a:srgbClr val="FF5722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33CFFB11-EF52-4AC0-A8C4-83E1C790C6EC}"/>
              </a:ext>
            </a:extLst>
          </p:cNvPr>
          <p:cNvGrpSpPr/>
          <p:nvPr/>
        </p:nvGrpSpPr>
        <p:grpSpPr>
          <a:xfrm>
            <a:off x="5995747" y="954806"/>
            <a:ext cx="3002400" cy="2422800"/>
            <a:chOff x="5185840" y="1065285"/>
            <a:chExt cx="1696903" cy="1442412"/>
          </a:xfrm>
        </p:grpSpPr>
        <p:sp>
          <p:nvSpPr>
            <p:cNvPr id="31" name="Freeform 485"/>
            <p:cNvSpPr>
              <a:spLocks/>
            </p:cNvSpPr>
            <p:nvPr/>
          </p:nvSpPr>
          <p:spPr bwMode="auto">
            <a:xfrm>
              <a:off x="5185840" y="1065285"/>
              <a:ext cx="1696903" cy="1442412"/>
            </a:xfrm>
            <a:custGeom>
              <a:avLst/>
              <a:gdLst>
                <a:gd name="T0" fmla="*/ 379 w 1082"/>
                <a:gd name="T1" fmla="*/ 1317 h 938"/>
                <a:gd name="T2" fmla="*/ 0 w 1082"/>
                <a:gd name="T3" fmla="*/ 656 h 938"/>
                <a:gd name="T4" fmla="*/ 379 w 1082"/>
                <a:gd name="T5" fmla="*/ 0 h 938"/>
                <a:gd name="T6" fmla="*/ 1140 w 1082"/>
                <a:gd name="T7" fmla="*/ 0 h 938"/>
                <a:gd name="T8" fmla="*/ 1519 w 1082"/>
                <a:gd name="T9" fmla="*/ 656 h 938"/>
                <a:gd name="T10" fmla="*/ 1140 w 1082"/>
                <a:gd name="T11" fmla="*/ 1317 h 938"/>
                <a:gd name="T12" fmla="*/ 379 w 1082"/>
                <a:gd name="T13" fmla="*/ 1317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043EA9-A42E-4FBF-B311-3F5EF69B9F1A}"/>
                </a:ext>
              </a:extLst>
            </p:cNvPr>
            <p:cNvSpPr txBox="1"/>
            <p:nvPr/>
          </p:nvSpPr>
          <p:spPr>
            <a:xfrm>
              <a:off x="5310749" y="1600257"/>
              <a:ext cx="1548165" cy="336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eaLnBrk="1" fontAlgn="auto" latinLnBrk="1" hangingPunct="1">
                <a:spcAft>
                  <a:spcPts val="0"/>
                </a:spcAft>
                <a:defRPr/>
              </a:pPr>
              <a:r>
                <a:rPr lang="ru-RU" altLang="zh-CN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759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485"/>
          <p:cNvSpPr>
            <a:spLocks/>
          </p:cNvSpPr>
          <p:nvPr/>
        </p:nvSpPr>
        <p:spPr bwMode="auto">
          <a:xfrm>
            <a:off x="5878919" y="1051130"/>
            <a:ext cx="3002400" cy="2422800"/>
          </a:xfrm>
          <a:custGeom>
            <a:avLst/>
            <a:gdLst>
              <a:gd name="T0" fmla="*/ 379 w 1082"/>
              <a:gd name="T1" fmla="*/ 1317 h 938"/>
              <a:gd name="T2" fmla="*/ 0 w 1082"/>
              <a:gd name="T3" fmla="*/ 656 h 938"/>
              <a:gd name="T4" fmla="*/ 379 w 1082"/>
              <a:gd name="T5" fmla="*/ 0 h 938"/>
              <a:gd name="T6" fmla="*/ 1140 w 1082"/>
              <a:gd name="T7" fmla="*/ 0 h 938"/>
              <a:gd name="T8" fmla="*/ 1519 w 1082"/>
              <a:gd name="T9" fmla="*/ 656 h 938"/>
              <a:gd name="T10" fmla="*/ 1140 w 1082"/>
              <a:gd name="T11" fmla="*/ 1317 h 938"/>
              <a:gd name="T12" fmla="*/ 379 w 1082"/>
              <a:gd name="T13" fmla="*/ 1317 h 9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2"/>
              <a:gd name="T22" fmla="*/ 0 h 938"/>
              <a:gd name="T23" fmla="*/ 1082 w 1082"/>
              <a:gd name="T24" fmla="*/ 938 h 93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2" h="938">
                <a:moveTo>
                  <a:pt x="270" y="938"/>
                </a:moveTo>
                <a:lnTo>
                  <a:pt x="0" y="467"/>
                </a:lnTo>
                <a:lnTo>
                  <a:pt x="270" y="0"/>
                </a:lnTo>
                <a:lnTo>
                  <a:pt x="812" y="0"/>
                </a:lnTo>
                <a:lnTo>
                  <a:pt x="1082" y="467"/>
                </a:lnTo>
                <a:lnTo>
                  <a:pt x="812" y="938"/>
                </a:lnTo>
                <a:lnTo>
                  <a:pt x="270" y="938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991394D-DC75-4AF3-8493-6061F8D3C047}"/>
              </a:ext>
            </a:extLst>
          </p:cNvPr>
          <p:cNvGrpSpPr/>
          <p:nvPr/>
        </p:nvGrpSpPr>
        <p:grpSpPr>
          <a:xfrm>
            <a:off x="219599" y="992552"/>
            <a:ext cx="4100371" cy="3984619"/>
            <a:chOff x="219600" y="992553"/>
            <a:chExt cx="3548874" cy="3426816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277035" y="1044474"/>
              <a:ext cx="3430981" cy="329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309352" y="2151665"/>
              <a:ext cx="1364835" cy="1098770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309352" y="992553"/>
              <a:ext cx="1364835" cy="1100174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309352" y="3319195"/>
              <a:ext cx="1364835" cy="1100174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2403639" y="1576319"/>
              <a:ext cx="1364835" cy="1100174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219600" y="1576319"/>
              <a:ext cx="1366347" cy="1100174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219600" y="2735429"/>
              <a:ext cx="1366347" cy="1098770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386436" y="1034652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287615" y="1629643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2447471" y="1629643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386436" y="2202182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287615" y="2774722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386436" y="3379537"/>
              <a:ext cx="1233340" cy="499569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386436" y="2591262"/>
              <a:ext cx="1245389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358918" y="1316052"/>
              <a:ext cx="1245389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387490" y="1993883"/>
              <a:ext cx="1348046" cy="3774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219600" y="1854507"/>
              <a:ext cx="1348046" cy="5621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219600" y="3138203"/>
              <a:ext cx="1348046" cy="2697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305017" y="3703823"/>
              <a:ext cx="1372705" cy="4390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6084168" y="2799617"/>
            <a:ext cx="0" cy="1539764"/>
          </a:xfrm>
          <a:prstGeom prst="line">
            <a:avLst/>
          </a:prstGeom>
          <a:noFill/>
          <a:ln w="76200">
            <a:solidFill>
              <a:schemeClr val="accent6">
                <a:lumMod val="75000"/>
              </a:schemeClr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58" name="Скругленный прямоугольник 6"/>
          <p:cNvSpPr/>
          <p:nvPr/>
        </p:nvSpPr>
        <p:spPr bwMode="auto">
          <a:xfrm>
            <a:off x="3131843" y="4465611"/>
            <a:ext cx="5785831" cy="1866208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0490" tIns="55245" rIns="110490" bIns="55245" spcCol="1270" anchor="ctr"/>
          <a:lstStyle/>
          <a:p>
            <a:pPr indent="457200" algn="just" defTabSz="1289050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сопровождает  участника в класс на урок</a:t>
            </a:r>
          </a:p>
          <a:p>
            <a:pPr indent="457200" algn="just" defTabSz="1289050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Приглашает следующего участника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FEEA9EC-EEBB-4CE9-8304-B178E181A135}"/>
              </a:ext>
            </a:extLst>
          </p:cNvPr>
          <p:cNvSpPr/>
          <p:nvPr/>
        </p:nvSpPr>
        <p:spPr>
          <a:xfrm>
            <a:off x="0" y="4718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622C22-CC0B-4E70-A429-75375B018250}"/>
              </a:ext>
            </a:extLst>
          </p:cNvPr>
          <p:cNvSpPr txBox="1"/>
          <p:nvPr/>
        </p:nvSpPr>
        <p:spPr>
          <a:xfrm>
            <a:off x="6336196" y="1690000"/>
            <a:ext cx="2309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ОРГАНИЗАТОР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ВНЕ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АУДИТОРИИ</a:t>
            </a:r>
            <a:endParaRPr lang="ru-RU" altLang="zh-CN" b="1" kern="0" dirty="0">
              <a:solidFill>
                <a:srgbClr val="000000"/>
              </a:solidFill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55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485"/>
          <p:cNvSpPr>
            <a:spLocks/>
          </p:cNvSpPr>
          <p:nvPr/>
        </p:nvSpPr>
        <p:spPr bwMode="auto">
          <a:xfrm>
            <a:off x="405421" y="4293369"/>
            <a:ext cx="3002400" cy="2422800"/>
          </a:xfrm>
          <a:custGeom>
            <a:avLst/>
            <a:gdLst>
              <a:gd name="T0" fmla="*/ 379 w 1082"/>
              <a:gd name="T1" fmla="*/ 1317 h 938"/>
              <a:gd name="T2" fmla="*/ 0 w 1082"/>
              <a:gd name="T3" fmla="*/ 656 h 938"/>
              <a:gd name="T4" fmla="*/ 379 w 1082"/>
              <a:gd name="T5" fmla="*/ 0 h 938"/>
              <a:gd name="T6" fmla="*/ 1140 w 1082"/>
              <a:gd name="T7" fmla="*/ 0 h 938"/>
              <a:gd name="T8" fmla="*/ 1519 w 1082"/>
              <a:gd name="T9" fmla="*/ 656 h 938"/>
              <a:gd name="T10" fmla="*/ 1140 w 1082"/>
              <a:gd name="T11" fmla="*/ 1317 h 938"/>
              <a:gd name="T12" fmla="*/ 379 w 1082"/>
              <a:gd name="T13" fmla="*/ 1317 h 9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2"/>
              <a:gd name="T22" fmla="*/ 0 h 938"/>
              <a:gd name="T23" fmla="*/ 1082 w 1082"/>
              <a:gd name="T24" fmla="*/ 938 h 93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2" h="938">
                <a:moveTo>
                  <a:pt x="270" y="938"/>
                </a:moveTo>
                <a:lnTo>
                  <a:pt x="0" y="467"/>
                </a:lnTo>
                <a:lnTo>
                  <a:pt x="270" y="0"/>
                </a:lnTo>
                <a:lnTo>
                  <a:pt x="812" y="0"/>
                </a:lnTo>
                <a:lnTo>
                  <a:pt x="1082" y="467"/>
                </a:lnTo>
                <a:lnTo>
                  <a:pt x="812" y="938"/>
                </a:lnTo>
                <a:lnTo>
                  <a:pt x="270" y="938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ECDE2D6-8C7B-4BFD-B9ED-6085324C2F7A}"/>
              </a:ext>
            </a:extLst>
          </p:cNvPr>
          <p:cNvGrpSpPr/>
          <p:nvPr/>
        </p:nvGrpSpPr>
        <p:grpSpPr>
          <a:xfrm>
            <a:off x="109765" y="855267"/>
            <a:ext cx="3525985" cy="3164846"/>
            <a:chOff x="316458" y="712074"/>
            <a:chExt cx="3525985" cy="3164846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373522" y="760026"/>
              <a:ext cx="3408852" cy="3043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399182" y="1782575"/>
              <a:ext cx="1356033" cy="1014772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399182" y="712074"/>
              <a:ext cx="1356033" cy="1016069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399182" y="2860851"/>
              <a:ext cx="1356033" cy="1016069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2486410" y="1251213"/>
              <a:ext cx="1356033" cy="1016069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316458" y="1251213"/>
              <a:ext cx="1357534" cy="1016069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316458" y="2321712"/>
              <a:ext cx="1357534" cy="1014772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475769" y="750954"/>
              <a:ext cx="1225385" cy="46137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384034" y="1300460"/>
              <a:ext cx="1225385" cy="46137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2529960" y="1300460"/>
              <a:ext cx="1225385" cy="46137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475769" y="1829230"/>
              <a:ext cx="1225385" cy="46137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384034" y="2358001"/>
              <a:ext cx="1225385" cy="46137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475769" y="2916580"/>
              <a:ext cx="1225385" cy="46137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475769" y="2188566"/>
              <a:ext cx="1237357" cy="2491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448428" y="1010843"/>
              <a:ext cx="1237357" cy="51915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470365" y="1636855"/>
              <a:ext cx="1339351" cy="3486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316458" y="1508134"/>
              <a:ext cx="1339351" cy="51915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316458" y="2693695"/>
              <a:ext cx="1339351" cy="2491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394875" y="3216075"/>
              <a:ext cx="1363851" cy="4054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58" name="Скругленный прямоугольник 6"/>
          <p:cNvSpPr/>
          <p:nvPr/>
        </p:nvSpPr>
        <p:spPr bwMode="auto">
          <a:xfrm>
            <a:off x="4288004" y="1001670"/>
            <a:ext cx="4746231" cy="442849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0490" tIns="55245" rIns="110490" bIns="55245" spcCol="1270" anchor="ctr"/>
          <a:lstStyle/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аудиозапись в аудитории (общий поток)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аудиозапись для записи ответа каждого участника и по окончании ответа останавливает аудиозапись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 аудиозаписи из каждой аудитории (по каждому участнику и общую запись), копирует на электронный носитель (в названии код ОО, номер аудитории, дата проведения)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электронный носитель с записями ответов  ответственному организатору</a:t>
            </a:r>
          </a:p>
        </p:txBody>
      </p:sp>
      <p:sp>
        <p:nvSpPr>
          <p:cNvPr id="29" name="TextBox 11"/>
          <p:cNvSpPr txBox="1">
            <a:spLocks noChangeArrowheads="1"/>
          </p:cNvSpPr>
          <p:nvPr/>
        </p:nvSpPr>
        <p:spPr bwMode="auto">
          <a:xfrm>
            <a:off x="3406213" y="5512667"/>
            <a:ext cx="57688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Записи ответов участников итогового собеседования передаются в РЦОИ на электронном носителе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D55D214-21BB-4951-AEF8-934FE7D2D4AA}"/>
              </a:ext>
            </a:extLst>
          </p:cNvPr>
          <p:cNvGrpSpPr/>
          <p:nvPr/>
        </p:nvGrpSpPr>
        <p:grpSpPr>
          <a:xfrm>
            <a:off x="2552033" y="3955312"/>
            <a:ext cx="1535472" cy="290424"/>
            <a:chOff x="3124609" y="3065600"/>
            <a:chExt cx="839641" cy="1379708"/>
          </a:xfrm>
        </p:grpSpPr>
        <p:sp>
          <p:nvSpPr>
            <p:cNvPr id="32" name="Line 504"/>
            <p:cNvSpPr>
              <a:spLocks noChangeShapeType="1"/>
            </p:cNvSpPr>
            <p:nvPr/>
          </p:nvSpPr>
          <p:spPr bwMode="auto">
            <a:xfrm flipV="1">
              <a:off x="3131840" y="3074553"/>
              <a:ext cx="0" cy="1370755"/>
            </a:xfrm>
            <a:prstGeom prst="line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33" name="Line 504"/>
            <p:cNvSpPr>
              <a:spLocks noChangeShapeType="1"/>
            </p:cNvSpPr>
            <p:nvPr/>
          </p:nvSpPr>
          <p:spPr bwMode="auto">
            <a:xfrm rot="16200000" flipV="1">
              <a:off x="3544430" y="2645779"/>
              <a:ext cx="0" cy="839641"/>
            </a:xfrm>
            <a:prstGeom prst="line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  <a:prstDash val="sysDot"/>
              <a:round/>
              <a:headEnd type="arrow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</p:grp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B73FBAE-0BFE-4FDD-87BD-B7299DD12034}"/>
              </a:ext>
            </a:extLst>
          </p:cNvPr>
          <p:cNvSpPr/>
          <p:nvPr/>
        </p:nvSpPr>
        <p:spPr>
          <a:xfrm>
            <a:off x="0" y="-3606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94F2CC-5DE8-47EE-A1D4-5ADDEA9C2FBB}"/>
              </a:ext>
            </a:extLst>
          </p:cNvPr>
          <p:cNvSpPr txBox="1"/>
          <p:nvPr/>
        </p:nvSpPr>
        <p:spPr>
          <a:xfrm>
            <a:off x="618095" y="5170952"/>
            <a:ext cx="264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ТЕХНИЧЕСКИЙ </a:t>
            </a:r>
          </a:p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СПЕЦИАЛИСТ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CFFF09-5A91-4212-A94F-8B9F6BC75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089" y="5430162"/>
            <a:ext cx="629032" cy="62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22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595BAF-7E80-479E-BEF0-98C6F0E4DFD6}"/>
              </a:ext>
            </a:extLst>
          </p:cNvPr>
          <p:cNvSpPr/>
          <p:nvPr/>
        </p:nvSpPr>
        <p:spPr>
          <a:xfrm>
            <a:off x="0" y="-2381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65A46F7-B308-437B-A414-A0765E7EF93F}"/>
              </a:ext>
            </a:extLst>
          </p:cNvPr>
          <p:cNvGrpSpPr/>
          <p:nvPr/>
        </p:nvGrpSpPr>
        <p:grpSpPr>
          <a:xfrm>
            <a:off x="125506" y="882224"/>
            <a:ext cx="8892987" cy="5652628"/>
            <a:chOff x="274427" y="1667840"/>
            <a:chExt cx="8580311" cy="4965516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74F455FD-7138-46A6-B0AF-D744D7CC9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109" y="4064068"/>
              <a:ext cx="3629629" cy="2569288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F436E87E-F6FC-4A59-860C-7E2E209B7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1313" y="1667840"/>
              <a:ext cx="3663425" cy="2593211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CCDDDC3E-A5B0-47DE-9C24-D5DA45BAA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427" y="1696836"/>
              <a:ext cx="4894051" cy="3464328"/>
            </a:xfrm>
            <a:prstGeom prst="rect">
              <a:avLst/>
            </a:prstGeom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C8ECAB80-A5A3-435E-9B77-01DE2E4DA85C}"/>
                </a:ext>
              </a:extLst>
            </p:cNvPr>
            <p:cNvSpPr/>
            <p:nvPr/>
          </p:nvSpPr>
          <p:spPr>
            <a:xfrm>
              <a:off x="1763688" y="2770786"/>
              <a:ext cx="684076" cy="504056"/>
            </a:xfrm>
            <a:prstGeom prst="rect">
              <a:avLst/>
            </a:prstGeom>
            <a:noFill/>
            <a:ln w="76200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B300E42-761E-444E-AF4D-768CF194BDA3}"/>
              </a:ext>
            </a:extLst>
          </p:cNvPr>
          <p:cNvSpPr/>
          <p:nvPr/>
        </p:nvSpPr>
        <p:spPr>
          <a:xfrm>
            <a:off x="6378615" y="1822068"/>
            <a:ext cx="468052" cy="412193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03D2C16-4DCD-41B6-A4E7-395CDC8A684A}"/>
              </a:ext>
            </a:extLst>
          </p:cNvPr>
          <p:cNvSpPr/>
          <p:nvPr/>
        </p:nvSpPr>
        <p:spPr>
          <a:xfrm>
            <a:off x="5472100" y="5216779"/>
            <a:ext cx="468052" cy="412193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4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485"/>
          <p:cNvSpPr>
            <a:spLocks/>
          </p:cNvSpPr>
          <p:nvPr/>
        </p:nvSpPr>
        <p:spPr bwMode="auto">
          <a:xfrm>
            <a:off x="5431951" y="990182"/>
            <a:ext cx="3002400" cy="2422800"/>
          </a:xfrm>
          <a:custGeom>
            <a:avLst/>
            <a:gdLst>
              <a:gd name="T0" fmla="*/ 379 w 1082"/>
              <a:gd name="T1" fmla="*/ 1317 h 938"/>
              <a:gd name="T2" fmla="*/ 0 w 1082"/>
              <a:gd name="T3" fmla="*/ 656 h 938"/>
              <a:gd name="T4" fmla="*/ 379 w 1082"/>
              <a:gd name="T5" fmla="*/ 0 h 938"/>
              <a:gd name="T6" fmla="*/ 1140 w 1082"/>
              <a:gd name="T7" fmla="*/ 0 h 938"/>
              <a:gd name="T8" fmla="*/ 1519 w 1082"/>
              <a:gd name="T9" fmla="*/ 656 h 938"/>
              <a:gd name="T10" fmla="*/ 1140 w 1082"/>
              <a:gd name="T11" fmla="*/ 1317 h 938"/>
              <a:gd name="T12" fmla="*/ 379 w 1082"/>
              <a:gd name="T13" fmla="*/ 1317 h 9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2"/>
              <a:gd name="T22" fmla="*/ 0 h 938"/>
              <a:gd name="T23" fmla="*/ 1082 w 1082"/>
              <a:gd name="T24" fmla="*/ 938 h 93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2" h="938">
                <a:moveTo>
                  <a:pt x="270" y="938"/>
                </a:moveTo>
                <a:lnTo>
                  <a:pt x="0" y="467"/>
                </a:lnTo>
                <a:lnTo>
                  <a:pt x="270" y="0"/>
                </a:lnTo>
                <a:lnTo>
                  <a:pt x="812" y="0"/>
                </a:lnTo>
                <a:lnTo>
                  <a:pt x="1082" y="467"/>
                </a:lnTo>
                <a:lnTo>
                  <a:pt x="812" y="938"/>
                </a:lnTo>
                <a:lnTo>
                  <a:pt x="270" y="938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9496" tIns="49748" rIns="99496" bIns="49748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831DFA5-DB51-482F-BF32-7AB3B67230A9}"/>
              </a:ext>
            </a:extLst>
          </p:cNvPr>
          <p:cNvGrpSpPr/>
          <p:nvPr/>
        </p:nvGrpSpPr>
        <p:grpSpPr>
          <a:xfrm>
            <a:off x="86871" y="639613"/>
            <a:ext cx="3501477" cy="3103317"/>
            <a:chOff x="319490" y="1066359"/>
            <a:chExt cx="3501477" cy="3103317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376158" y="1113379"/>
              <a:ext cx="3385159" cy="2983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394688" y="2116048"/>
              <a:ext cx="1346607" cy="995044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394688" y="1066359"/>
              <a:ext cx="1346607" cy="996315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394688" y="3173361"/>
              <a:ext cx="1346607" cy="996315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2474360" y="1595016"/>
              <a:ext cx="1346607" cy="996315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319490" y="1595016"/>
              <a:ext cx="1348099" cy="996315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319490" y="2644704"/>
              <a:ext cx="1348099" cy="995044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470743" y="1104483"/>
              <a:ext cx="1216868" cy="45240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386597" y="1643306"/>
              <a:ext cx="1216868" cy="45240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2517607" y="1643306"/>
              <a:ext cx="1216868" cy="45240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470743" y="2161797"/>
              <a:ext cx="1216868" cy="45240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386597" y="2680287"/>
              <a:ext cx="1216868" cy="45240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470743" y="3228006"/>
              <a:ext cx="1216868" cy="452408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470743" y="2514146"/>
              <a:ext cx="1228756" cy="244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443592" y="1359319"/>
              <a:ext cx="1228756" cy="5090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458427" y="1973162"/>
              <a:ext cx="1330042" cy="3418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319490" y="1846942"/>
              <a:ext cx="1330042" cy="5090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319490" y="3009455"/>
              <a:ext cx="1330042" cy="244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390411" y="3521679"/>
              <a:ext cx="1354372" cy="39757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</p:grpSp>
      <p:sp>
        <p:nvSpPr>
          <p:cNvPr id="58" name="Скругленный прямоугольник 6"/>
          <p:cNvSpPr/>
          <p:nvPr/>
        </p:nvSpPr>
        <p:spPr bwMode="auto">
          <a:xfrm>
            <a:off x="267208" y="3924860"/>
            <a:ext cx="8661274" cy="2826096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0490" tIns="55245" rIns="110490" bIns="55245" spcCol="1270" anchor="ctr"/>
          <a:lstStyle/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от эксперта запечатанные протоколы эксперта     по оцениванию ответов участников итогового собеседования при первой схеме оценивания) и КИМ итогового собеседования, выданный эксперту; 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Передаёт ответственному организатору:</a:t>
            </a:r>
          </a:p>
          <a:p>
            <a:pPr algn="just" defTabSz="1289050">
              <a:spcAft>
                <a:spcPts val="0"/>
              </a:spcAft>
              <a:defRPr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заполненную ведомость учёта проведения итогового собеседования  в аудитории; КИМ итогового собеседования; запечатанные протоколы эксперта запечатанные листы черновиков для эксперта (при наличии).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6F8E85A-8122-4C47-A366-7822497D20D4}"/>
              </a:ext>
            </a:extLst>
          </p:cNvPr>
          <p:cNvSpPr/>
          <p:nvPr/>
        </p:nvSpPr>
        <p:spPr>
          <a:xfrm>
            <a:off x="0" y="4719"/>
            <a:ext cx="9144000" cy="5994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 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115FCE-BE0C-4F8B-A75B-C9CEFF546636}"/>
              </a:ext>
            </a:extLst>
          </p:cNvPr>
          <p:cNvSpPr txBox="1"/>
          <p:nvPr/>
        </p:nvSpPr>
        <p:spPr>
          <a:xfrm>
            <a:off x="5781023" y="1622137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СОБЕСЕДНИК</a:t>
            </a:r>
          </a:p>
        </p:txBody>
      </p:sp>
      <p:sp>
        <p:nvSpPr>
          <p:cNvPr id="33" name="Line 504">
            <a:extLst>
              <a:ext uri="{FF2B5EF4-FFF2-40B4-BE49-F238E27FC236}">
                <a16:creationId xmlns:a16="http://schemas.microsoft.com/office/drawing/2014/main" id="{D99EC382-104B-429D-87A5-D3447D365DF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1837" y="2526952"/>
            <a:ext cx="0" cy="1397908"/>
          </a:xfrm>
          <a:prstGeom prst="line">
            <a:avLst/>
          </a:prstGeom>
          <a:noFill/>
          <a:ln w="76200">
            <a:solidFill>
              <a:schemeClr val="accent6">
                <a:lumMod val="75000"/>
              </a:schemeClr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3662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TextBox 11"/>
          <p:cNvSpPr txBox="1">
            <a:spLocks noChangeArrowheads="1"/>
          </p:cNvSpPr>
          <p:nvPr/>
        </p:nvSpPr>
        <p:spPr bwMode="auto">
          <a:xfrm>
            <a:off x="688845" y="963069"/>
            <a:ext cx="2202458" cy="46166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ИС-02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79DDCB3-0726-4335-8684-781DB1F8FA81}"/>
              </a:ext>
            </a:extLst>
          </p:cNvPr>
          <p:cNvSpPr/>
          <p:nvPr/>
        </p:nvSpPr>
        <p:spPr>
          <a:xfrm>
            <a:off x="0" y="-10171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Отчётные документы ИС-9, пересылаемые в РЦОИ</a:t>
            </a:r>
          </a:p>
          <a:p>
            <a:pPr lvl="0" algn="ctr"/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FC9BF0B3-459F-478F-BDAE-3FC974BCD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7165" y="963070"/>
            <a:ext cx="2202458" cy="46166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ИС-03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FE795B1-2841-404E-BD5B-E2BB3A55D5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0" y="1573453"/>
            <a:ext cx="3060812" cy="2164422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0626EA5-B6C9-4DB2-AA35-3A17CDCF33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402" y="1573455"/>
            <a:ext cx="3589985" cy="507676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2.png">
            <a:extLst>
              <a:ext uri="{FF2B5EF4-FFF2-40B4-BE49-F238E27FC236}">
                <a16:creationId xmlns:a16="http://schemas.microsoft.com/office/drawing/2014/main" id="{A82C2E9E-3C17-422E-8006-6D4AC85A8B4E}"/>
              </a:ext>
            </a:extLst>
          </p:cNvPr>
          <p:cNvPicPr/>
          <p:nvPr/>
        </p:nvPicPr>
        <p:blipFill rotWithShape="1">
          <a:blip r:embed="rId5" cstate="print"/>
          <a:srcRect l="-628" t="5870" r="628" b="216"/>
          <a:stretch/>
        </p:blipFill>
        <p:spPr>
          <a:xfrm>
            <a:off x="369947" y="4689140"/>
            <a:ext cx="3727621" cy="205222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BB7C7C-F935-4D7B-9463-76490FC719BD}"/>
              </a:ext>
            </a:extLst>
          </p:cNvPr>
          <p:cNvSpPr/>
          <p:nvPr/>
        </p:nvSpPr>
        <p:spPr>
          <a:xfrm>
            <a:off x="191572" y="3896813"/>
            <a:ext cx="4380428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Специализированная форма 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внесения информации из протоколов экспертов по оцениванию ответов участников итогового собеседования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4010034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0D3476-242B-433B-8569-06254E73E5FE}"/>
              </a:ext>
            </a:extLst>
          </p:cNvPr>
          <p:cNvSpPr/>
          <p:nvPr/>
        </p:nvSpPr>
        <p:spPr>
          <a:xfrm>
            <a:off x="0" y="-10171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Отчётные документы ИС-9, пересылаемые в РЦОИ</a:t>
            </a:r>
          </a:p>
          <a:p>
            <a:pPr lvl="0" algn="ctr"/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 необходимости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B5BAD3-2FFF-4EFA-86D6-24CDE10FD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916832"/>
            <a:ext cx="3493859" cy="465313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C35EC8BD-F592-4C80-989B-A8D2D4020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64" y="1134758"/>
            <a:ext cx="2202458" cy="46166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ИС-08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88600B-A0F2-4A9E-8B24-4E87B6D29C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t="2664" r="1963" b="16030"/>
          <a:stretch/>
        </p:blipFill>
        <p:spPr>
          <a:xfrm>
            <a:off x="4540777" y="1916832"/>
            <a:ext cx="4312320" cy="2569791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44DF476E-F6B0-4FEA-8BA6-315C2E713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6990" y="1011647"/>
            <a:ext cx="4329485" cy="5847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коррекции персональных данных (ППЭ-12-02)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EB5B3-4065-40BC-BE3D-B5D8EE213F47}"/>
              </a:ext>
            </a:extLst>
          </p:cNvPr>
          <p:cNvSpPr txBox="1"/>
          <p:nvPr/>
        </p:nvSpPr>
        <p:spPr>
          <a:xfrm>
            <a:off x="4211960" y="4807033"/>
            <a:ext cx="4716524" cy="147732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обнаружено расхождение в паспортных данных участника ИС-9 с его данными в РИС, необходимо заполнить форму коррекции и прислать её в РЦОИ вместе с другими материалами.</a:t>
            </a:r>
          </a:p>
        </p:txBody>
      </p:sp>
    </p:spTree>
    <p:extLst>
      <p:ext uri="{BB962C8B-B14F-4D97-AF65-F5344CB8AC3E}">
        <p14:creationId xmlns:p14="http://schemas.microsoft.com/office/powerpoint/2010/main" val="3427421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0D3476-242B-433B-8569-06254E73E5FE}"/>
              </a:ext>
            </a:extLst>
          </p:cNvPr>
          <p:cNvSpPr/>
          <p:nvPr/>
        </p:nvSpPr>
        <p:spPr>
          <a:xfrm>
            <a:off x="0" y="-10171"/>
            <a:ext cx="9144000" cy="9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проведения итогового собеседования</a:t>
            </a:r>
          </a:p>
          <a:p>
            <a:pPr lvl="0" algn="ctr"/>
            <a:r>
              <a:rPr 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участников, отказавшихся от обработки персональных данных и от внесения сведений в РИС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FCFBE5C-468D-4AFA-865E-43F132FFD2C5}"/>
              </a:ext>
            </a:extLst>
          </p:cNvPr>
          <p:cNvSpPr/>
          <p:nvPr/>
        </p:nvSpPr>
        <p:spPr>
          <a:xfrm>
            <a:off x="431540" y="1556792"/>
            <a:ext cx="3384376" cy="390564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участников, не внесённых в РИС – отдельная аудитория, обезличенная индивидуальная запись ответов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(без произнесения персональных данных).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9B85427-7231-47B8-9C73-B7AABAB13FF1}"/>
              </a:ext>
            </a:extLst>
          </p:cNvPr>
          <p:cNvSpPr/>
          <p:nvPr/>
        </p:nvSpPr>
        <p:spPr>
          <a:xfrm>
            <a:off x="5328086" y="1412776"/>
            <a:ext cx="3276362" cy="4049661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схема оценивания ответов № 1 (оценивание в процессе ответа).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54F1DE76-C3BC-46D6-B0A9-34B9174D04DE}"/>
              </a:ext>
            </a:extLst>
          </p:cNvPr>
          <p:cNvSpPr/>
          <p:nvPr/>
        </p:nvSpPr>
        <p:spPr>
          <a:xfrm>
            <a:off x="3995936" y="3068961"/>
            <a:ext cx="1260140" cy="109891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75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0D3476-242B-433B-8569-06254E73E5FE}"/>
              </a:ext>
            </a:extLst>
          </p:cNvPr>
          <p:cNvSpPr/>
          <p:nvPr/>
        </p:nvSpPr>
        <p:spPr>
          <a:xfrm>
            <a:off x="0" y="-10171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направления материалов ИС-9 на обработку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43D2F9-A1C4-40A6-B524-1DA8F89C7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1" b="1578"/>
          <a:stretch/>
        </p:blipFill>
        <p:spPr>
          <a:xfrm>
            <a:off x="-700" y="2528900"/>
            <a:ext cx="9144000" cy="38561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8E4F41-41DD-497D-9CC6-B1172B25E1F5}"/>
              </a:ext>
            </a:extLst>
          </p:cNvPr>
          <p:cNvSpPr txBox="1"/>
          <p:nvPr/>
        </p:nvSpPr>
        <p:spPr>
          <a:xfrm>
            <a:off x="215516" y="1343128"/>
            <a:ext cx="8496944" cy="830997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передачей материалов ИС-9, убедитесь, что вы указали правильный адрес абонента РЦОИ</a:t>
            </a:r>
          </a:p>
        </p:txBody>
      </p:sp>
    </p:spTree>
    <p:extLst>
      <p:ext uri="{BB962C8B-B14F-4D97-AF65-F5344CB8AC3E}">
        <p14:creationId xmlns:p14="http://schemas.microsoft.com/office/powerpoint/2010/main" val="256127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5616116" y="2730977"/>
            <a:ext cx="0" cy="460275"/>
          </a:xfrm>
          <a:prstGeom prst="line">
            <a:avLst/>
          </a:prstGeom>
          <a:noFill/>
          <a:ln w="38100">
            <a:solidFill>
              <a:srgbClr val="FF5722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58" name="Скругленный прямоугольник 6"/>
          <p:cNvSpPr/>
          <p:nvPr/>
        </p:nvSpPr>
        <p:spPr bwMode="auto">
          <a:xfrm>
            <a:off x="179512" y="1553220"/>
            <a:ext cx="8784976" cy="5188148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0490" tIns="55245" rIns="110490" bIns="55245" spcCol="1270" anchor="ctr"/>
          <a:lstStyle/>
          <a:p>
            <a:pPr algn="ctr" defTabSz="1289050">
              <a:spcAft>
                <a:spcPts val="0"/>
              </a:spcAft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пакеты с электронными образами ведомостей учёта проведения итогового собеседования в аудитории (ИС-02, ИС-03);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электронные образы актов досрочного завершения участником итогового собеседования по уважительной причине ИС – 08 (при наличии);  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образы ведомости коррекции данных участника ППЭ 12-02 (при наличии);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аудиофайлы с потоковыми записями ответов участников итогового собеседования, списки участников итогового собеседования;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XML-файл с результатами участников итогового собеседования;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материалы в случае необходимости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defTabSz="1289050">
              <a:lnSpc>
                <a:spcPct val="130000"/>
              </a:lnSpc>
              <a:spcAft>
                <a:spcPts val="0"/>
              </a:spcAft>
            </a:pP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83F8BC-2094-4B09-B21F-533D8BBD10A3}"/>
              </a:ext>
            </a:extLst>
          </p:cNvPr>
          <p:cNvSpPr/>
          <p:nvPr/>
        </p:nvSpPr>
        <p:spPr>
          <a:xfrm>
            <a:off x="0" y="0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94C047-3349-4065-B5BB-FFF8FF455461}"/>
              </a:ext>
            </a:extLst>
          </p:cNvPr>
          <p:cNvSpPr/>
          <p:nvPr/>
        </p:nvSpPr>
        <p:spPr>
          <a:xfrm>
            <a:off x="1" y="728700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89050"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 материалов итогового собеседования в РЦОИ</a:t>
            </a:r>
          </a:p>
          <a:p>
            <a:pPr lvl="0" algn="ctr" defTabSz="1289050"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виде по защищенному каналу связи </a:t>
            </a:r>
          </a:p>
        </p:txBody>
      </p:sp>
    </p:spTree>
    <p:extLst>
      <p:ext uri="{BB962C8B-B14F-4D97-AF65-F5344CB8AC3E}">
        <p14:creationId xmlns:p14="http://schemas.microsoft.com/office/powerpoint/2010/main" val="303004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/>
        </p:nvSpPr>
        <p:spPr bwMode="gray">
          <a:xfrm>
            <a:off x="323528" y="3857906"/>
            <a:ext cx="7560000" cy="2628000"/>
          </a:xfrm>
          <a:prstGeom prst="roundRect">
            <a:avLst>
              <a:gd name="adj" fmla="val 3080"/>
            </a:avLst>
          </a:prstGeom>
          <a:gradFill flip="none" rotWithShape="1">
            <a:gsLst>
              <a:gs pos="0">
                <a:schemeClr val="bg1">
                  <a:lumMod val="65000"/>
                  <a:alpha val="50000"/>
                </a:schemeClr>
              </a:gs>
              <a:gs pos="100000">
                <a:schemeClr val="bg1">
                  <a:lumMod val="85000"/>
                  <a:alpha val="50000"/>
                </a:schemeClr>
              </a:gs>
            </a:gsLst>
            <a:lin ang="5400000" scaled="1"/>
            <a:tileRect/>
          </a:gra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perspectiveRelaxed" fov="2700000">
              <a:rot lat="18000000" lon="0" rev="0"/>
            </a:camera>
            <a:lightRig rig="flat" dir="t"/>
          </a:scene3d>
          <a:sp3d extrusionH="127000" contourW="19050">
            <a:bevelT w="101600" prst="convex"/>
            <a:bevelB w="0" h="2540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buClr>
                <a:srgbClr val="FF0000"/>
              </a:buClr>
              <a:buSzPct val="70000"/>
              <a:defRPr/>
            </a:pPr>
            <a:endParaRPr lang="zh-CN" altLang="en-US" sz="1600" b="1" dirty="0">
              <a:solidFill>
                <a:prstClr val="white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303748" y="887734"/>
            <a:ext cx="49417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spc="300" dirty="0">
                <a:ln w="12700" cmpd="sng">
                  <a:noFill/>
                  <a:prstDash val="solid"/>
                  <a:miter lim="800000"/>
                </a:ln>
                <a:gradFill>
                  <a:gsLst>
                    <a:gs pos="10000">
                      <a:srgbClr val="00B0F0"/>
                    </a:gs>
                    <a:gs pos="75000">
                      <a:srgbClr val="002774"/>
                    </a:gs>
                  </a:gsLst>
                  <a:lin ang="5400000"/>
                </a:gradFill>
                <a:effectLst>
                  <a:glow rad="45500">
                    <a:srgbClr val="00B0F0">
                      <a:alpha val="35000"/>
                    </a:srgbClr>
                  </a:glow>
                </a:effectLst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ПРОДОЛЖИТЕЛЬНОСТЬ ПРОВЕДЕНИЯ ИТОГОВОГО СОБЕСЕДОВАНИЯ</a:t>
            </a:r>
            <a:endParaRPr lang="zh-CN" altLang="en-US" sz="2000" b="1" spc="300" dirty="0">
              <a:ln w="12700" cmpd="sng">
                <a:noFill/>
                <a:prstDash val="solid"/>
                <a:miter lim="800000"/>
              </a:ln>
              <a:gradFill>
                <a:gsLst>
                  <a:gs pos="10000">
                    <a:srgbClr val="00B0F0"/>
                  </a:gs>
                  <a:gs pos="75000">
                    <a:srgbClr val="002774"/>
                  </a:gs>
                </a:gsLst>
                <a:lin ang="5400000"/>
              </a:gradFill>
              <a:effectLst>
                <a:glow rad="45500">
                  <a:srgbClr val="00B0F0">
                    <a:alpha val="35000"/>
                  </a:srgbClr>
                </a:glow>
              </a:effectLst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环形箭头 29"/>
          <p:cNvSpPr>
            <a:spLocks noChangeAspect="1"/>
          </p:cNvSpPr>
          <p:nvPr/>
        </p:nvSpPr>
        <p:spPr bwMode="auto">
          <a:xfrm>
            <a:off x="672598" y="3821129"/>
            <a:ext cx="2326195" cy="2326195"/>
          </a:xfrm>
          <a:prstGeom prst="circularArrow">
            <a:avLst>
              <a:gd name="adj1" fmla="val 7751"/>
              <a:gd name="adj2" fmla="val 910083"/>
              <a:gd name="adj3" fmla="val 1170549"/>
              <a:gd name="adj4" fmla="val 3031870"/>
              <a:gd name="adj5" fmla="val 7753"/>
            </a:avLst>
          </a:prstGeom>
          <a:gradFill>
            <a:gsLst>
              <a:gs pos="0">
                <a:srgbClr val="6EFF01"/>
              </a:gs>
              <a:gs pos="90000">
                <a:srgbClr val="0F5000"/>
              </a:gs>
            </a:gsLst>
            <a:lin ang="2700000" scaled="1"/>
          </a:gradFill>
          <a:ln>
            <a:noFill/>
          </a:ln>
          <a:effectLst>
            <a:outerShdw blurRad="50800" dist="38100" rotWithShape="0">
              <a:srgbClr val="000000">
                <a:alpha val="40000"/>
              </a:srgbClr>
            </a:outerShdw>
          </a:effectLst>
          <a:scene3d>
            <a:camera prst="perspectiveRelaxed">
              <a:rot lat="17673596" lon="0" rev="0"/>
            </a:camera>
            <a:lightRig rig="balanced" dir="t">
              <a:rot lat="0" lon="0" rev="11400000"/>
            </a:lightRig>
          </a:scene3d>
          <a:sp3d extrusionH="158750" contourW="12700" prstMaterial="plastic">
            <a:bevelT w="101600" prst="artDeco"/>
            <a:bevelB w="0" h="25400"/>
            <a:contourClr>
              <a:srgbClr val="89FF8C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03023" y="2005280"/>
            <a:ext cx="2495770" cy="70788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4000" b="1" dirty="0">
                <a:solidFill>
                  <a:srgbClr val="FF0000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15 минут</a:t>
            </a:r>
            <a:endParaRPr lang="zh-CN" altLang="en-US" sz="4000" b="1" dirty="0">
              <a:solidFill>
                <a:srgbClr val="FF0000"/>
              </a:solidFill>
              <a:effectLst>
                <a:reflection blurRad="6350" stA="50000" endA="300" endPos="50000" dist="60007" dir="5400000" sy="-100000" algn="bl" rotWithShape="0"/>
              </a:effectLst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4" name="Picture 9" descr="C:\Documents and Settings\Administrator\桌面\PPT达人必备5月升级\PPT达人必备201105升级数据\高品质PNG图标新增\Original Messenger图标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3659404"/>
            <a:ext cx="1803030" cy="180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 bwMode="auto">
          <a:xfrm>
            <a:off x="2845449" y="5000769"/>
            <a:ext cx="5472608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effectLst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Участники- обучающиеся 9 класса</a:t>
            </a:r>
            <a:endParaRPr lang="zh-CN" altLang="en-US" sz="2400" b="1" dirty="0">
              <a:effectLst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02C780-F9B6-4D0B-81DD-7D79A4C486CF}"/>
              </a:ext>
            </a:extLst>
          </p:cNvPr>
          <p:cNvSpPr/>
          <p:nvPr/>
        </p:nvSpPr>
        <p:spPr>
          <a:xfrm>
            <a:off x="0" y="-2381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40FD1B-F45B-4805-A766-547CAEBF3EDF}"/>
              </a:ext>
            </a:extLst>
          </p:cNvPr>
          <p:cNvSpPr txBox="1"/>
          <p:nvPr/>
        </p:nvSpPr>
        <p:spPr bwMode="auto">
          <a:xfrm>
            <a:off x="5392977" y="2005280"/>
            <a:ext cx="2495770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4000" b="1" dirty="0">
                <a:solidFill>
                  <a:srgbClr val="FF0000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30 минут</a:t>
            </a:r>
            <a:endParaRPr lang="zh-CN" altLang="en-US" sz="4000" b="1" dirty="0">
              <a:solidFill>
                <a:srgbClr val="FF0000"/>
              </a:solidFill>
              <a:effectLst>
                <a:reflection blurRad="6350" stA="50000" endA="300" endPos="50000" dist="60007" dir="5400000" sy="-100000" algn="bl" rotWithShape="0"/>
              </a:effectLst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49FAE-C98A-4B82-BA35-03AFDDA6B4EA}"/>
              </a:ext>
            </a:extLst>
          </p:cNvPr>
          <p:cNvSpPr txBox="1"/>
          <p:nvPr/>
        </p:nvSpPr>
        <p:spPr bwMode="auto">
          <a:xfrm>
            <a:off x="2998793" y="1970387"/>
            <a:ext cx="2495770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9600" b="1" dirty="0">
                <a:solidFill>
                  <a:srgbClr val="FF0000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+</a:t>
            </a:r>
            <a:endParaRPr lang="zh-CN" altLang="en-US" sz="9600" b="1" dirty="0">
              <a:solidFill>
                <a:srgbClr val="FF0000"/>
              </a:solidFill>
              <a:effectLst>
                <a:reflection blurRad="6350" stA="50000" endA="300" endPos="50000" dist="60007" dir="5400000" sy="-100000" algn="bl" rotWithShape="0"/>
              </a:effectLst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55F63C-01D8-4FCD-A53F-3CE19194AC9C}"/>
              </a:ext>
            </a:extLst>
          </p:cNvPr>
          <p:cNvSpPr txBox="1"/>
          <p:nvPr/>
        </p:nvSpPr>
        <p:spPr bwMode="auto">
          <a:xfrm>
            <a:off x="5243917" y="3060629"/>
            <a:ext cx="307414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для лиц с ОВЗ</a:t>
            </a:r>
            <a:endParaRPr lang="zh-CN" alt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 descr="C:\Users\suhanova\Desktop\В ходе апробации итогового собеседования по русскому язык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582" y="799356"/>
            <a:ext cx="3999321" cy="2914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4" descr="C:\Users\suhanova\Downloads\znak-voprosa-i-cheloveche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235" y="4429472"/>
            <a:ext cx="1446212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4" descr="C:\Users\suhanova\Desktop\c26bb9e43b1ea597c7fcbd0696dbe41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608" y="4296445"/>
            <a:ext cx="774700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5" descr="C:\Users\suhanova\Desktop\p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846" y="4238400"/>
            <a:ext cx="2047875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812" y="943372"/>
            <a:ext cx="3753147" cy="15121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Штаб с рабочим местом ответственного организатора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компьютер, выход в интернет, принтер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8813" y="2707568"/>
            <a:ext cx="3753146" cy="15121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проведения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образовательной организации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9569" y="4471764"/>
            <a:ext cx="3852390" cy="16575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 участника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с ПО, микрофон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 rot="19811469">
            <a:off x="4828547" y="4395019"/>
            <a:ext cx="8280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F36820B-0469-4201-BC32-979ED509BEDA}"/>
              </a:ext>
            </a:extLst>
          </p:cNvPr>
          <p:cNvSpPr/>
          <p:nvPr/>
        </p:nvSpPr>
        <p:spPr>
          <a:xfrm>
            <a:off x="0" y="-2381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875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87524" y="1232756"/>
            <a:ext cx="7982957" cy="5221411"/>
            <a:chOff x="1392318" y="233490"/>
            <a:chExt cx="7982957" cy="6087895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1392318" y="233490"/>
              <a:ext cx="5873849" cy="5976664"/>
              <a:chOff x="714375" y="1268760"/>
              <a:chExt cx="3728200" cy="3778829"/>
            </a:xfrm>
          </p:grpSpPr>
          <p:sp>
            <p:nvSpPr>
              <p:cNvPr id="7" name="AutoShape 490"/>
              <p:cNvSpPr>
                <a:spLocks noChangeAspect="1" noChangeArrowheads="1" noTextEdit="1"/>
              </p:cNvSpPr>
              <p:nvPr/>
            </p:nvSpPr>
            <p:spPr bwMode="auto">
              <a:xfrm>
                <a:off x="774712" y="1326015"/>
                <a:ext cx="3604350" cy="36333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8" name="Freeform 491"/>
              <p:cNvSpPr>
                <a:spLocks/>
              </p:cNvSpPr>
              <p:nvPr/>
            </p:nvSpPr>
            <p:spPr bwMode="auto">
              <a:xfrm>
                <a:off x="1859193" y="2546939"/>
                <a:ext cx="1433801" cy="1211639"/>
              </a:xfrm>
              <a:custGeom>
                <a:avLst/>
                <a:gdLst>
                  <a:gd name="T0" fmla="*/ 225 w 1081"/>
                  <a:gd name="T1" fmla="*/ 783 h 938"/>
                  <a:gd name="T2" fmla="*/ 0 w 1081"/>
                  <a:gd name="T3" fmla="*/ 391 h 938"/>
                  <a:gd name="T4" fmla="*/ 225 w 1081"/>
                  <a:gd name="T5" fmla="*/ 0 h 938"/>
                  <a:gd name="T6" fmla="*/ 678 w 1081"/>
                  <a:gd name="T7" fmla="*/ 0 h 938"/>
                  <a:gd name="T8" fmla="*/ 903 w 1081"/>
                  <a:gd name="T9" fmla="*/ 391 h 938"/>
                  <a:gd name="T10" fmla="*/ 678 w 1081"/>
                  <a:gd name="T11" fmla="*/ 783 h 938"/>
                  <a:gd name="T12" fmla="*/ 225 w 1081"/>
                  <a:gd name="T13" fmla="*/ 783 h 9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8"/>
                  <a:gd name="T23" fmla="*/ 1081 w 1081"/>
                  <a:gd name="T24" fmla="*/ 938 h 9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8">
                    <a:moveTo>
                      <a:pt x="269" y="938"/>
                    </a:moveTo>
                    <a:lnTo>
                      <a:pt x="0" y="468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68"/>
                    </a:lnTo>
                    <a:lnTo>
                      <a:pt x="812" y="938"/>
                    </a:lnTo>
                    <a:lnTo>
                      <a:pt x="269" y="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9" name="Freeform 492"/>
              <p:cNvSpPr>
                <a:spLocks/>
              </p:cNvSpPr>
              <p:nvPr/>
            </p:nvSpPr>
            <p:spPr bwMode="auto">
              <a:xfrm>
                <a:off x="1859193" y="1268760"/>
                <a:ext cx="1433801" cy="1213187"/>
              </a:xfrm>
              <a:custGeom>
                <a:avLst/>
                <a:gdLst>
                  <a:gd name="T0" fmla="*/ 225 w 1081"/>
                  <a:gd name="T1" fmla="*/ 784 h 939"/>
                  <a:gd name="T2" fmla="*/ 0 w 1081"/>
                  <a:gd name="T3" fmla="*/ 393 h 939"/>
                  <a:gd name="T4" fmla="*/ 225 w 1081"/>
                  <a:gd name="T5" fmla="*/ 0 h 939"/>
                  <a:gd name="T6" fmla="*/ 678 w 1081"/>
                  <a:gd name="T7" fmla="*/ 0 h 939"/>
                  <a:gd name="T8" fmla="*/ 903 w 1081"/>
                  <a:gd name="T9" fmla="*/ 393 h 939"/>
                  <a:gd name="T10" fmla="*/ 678 w 1081"/>
                  <a:gd name="T11" fmla="*/ 784 h 939"/>
                  <a:gd name="T12" fmla="*/ 225 w 1081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9"/>
                  <a:gd name="T23" fmla="*/ 1081 w 1081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9">
                    <a:moveTo>
                      <a:pt x="269" y="939"/>
                    </a:moveTo>
                    <a:lnTo>
                      <a:pt x="0" y="471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71"/>
                    </a:lnTo>
                    <a:lnTo>
                      <a:pt x="812" y="939"/>
                    </a:lnTo>
                    <a:lnTo>
                      <a:pt x="269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0" name="Freeform 493"/>
              <p:cNvSpPr>
                <a:spLocks/>
              </p:cNvSpPr>
              <p:nvPr/>
            </p:nvSpPr>
            <p:spPr bwMode="auto">
              <a:xfrm>
                <a:off x="1859193" y="3834402"/>
                <a:ext cx="1433801" cy="1213187"/>
              </a:xfrm>
              <a:custGeom>
                <a:avLst/>
                <a:gdLst>
                  <a:gd name="T0" fmla="*/ 225 w 1081"/>
                  <a:gd name="T1" fmla="*/ 784 h 939"/>
                  <a:gd name="T2" fmla="*/ 0 w 1081"/>
                  <a:gd name="T3" fmla="*/ 391 h 939"/>
                  <a:gd name="T4" fmla="*/ 225 w 1081"/>
                  <a:gd name="T5" fmla="*/ 0 h 939"/>
                  <a:gd name="T6" fmla="*/ 678 w 1081"/>
                  <a:gd name="T7" fmla="*/ 0 h 939"/>
                  <a:gd name="T8" fmla="*/ 903 w 1081"/>
                  <a:gd name="T9" fmla="*/ 391 h 939"/>
                  <a:gd name="T10" fmla="*/ 678 w 1081"/>
                  <a:gd name="T11" fmla="*/ 784 h 939"/>
                  <a:gd name="T12" fmla="*/ 225 w 1081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9"/>
                  <a:gd name="T23" fmla="*/ 1081 w 1081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9">
                    <a:moveTo>
                      <a:pt x="269" y="939"/>
                    </a:moveTo>
                    <a:lnTo>
                      <a:pt x="0" y="468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68"/>
                    </a:lnTo>
                    <a:lnTo>
                      <a:pt x="812" y="939"/>
                    </a:lnTo>
                    <a:lnTo>
                      <a:pt x="269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1" name="Freeform 494"/>
              <p:cNvSpPr>
                <a:spLocks/>
              </p:cNvSpPr>
              <p:nvPr/>
            </p:nvSpPr>
            <p:spPr bwMode="auto">
              <a:xfrm>
                <a:off x="3008774" y="1912492"/>
                <a:ext cx="1433801" cy="1213187"/>
              </a:xfrm>
              <a:custGeom>
                <a:avLst/>
                <a:gdLst>
                  <a:gd name="T0" fmla="*/ 225 w 1082"/>
                  <a:gd name="T1" fmla="*/ 784 h 939"/>
                  <a:gd name="T2" fmla="*/ 0 w 1082"/>
                  <a:gd name="T3" fmla="*/ 393 h 939"/>
                  <a:gd name="T4" fmla="*/ 225 w 1082"/>
                  <a:gd name="T5" fmla="*/ 0 h 939"/>
                  <a:gd name="T6" fmla="*/ 678 w 1082"/>
                  <a:gd name="T7" fmla="*/ 0 h 939"/>
                  <a:gd name="T8" fmla="*/ 903 w 1082"/>
                  <a:gd name="T9" fmla="*/ 393 h 939"/>
                  <a:gd name="T10" fmla="*/ 678 w 1082"/>
                  <a:gd name="T11" fmla="*/ 784 h 939"/>
                  <a:gd name="T12" fmla="*/ 225 w 1082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9"/>
                  <a:gd name="T23" fmla="*/ 1082 w 1082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9">
                    <a:moveTo>
                      <a:pt x="270" y="939"/>
                    </a:moveTo>
                    <a:lnTo>
                      <a:pt x="0" y="471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71"/>
                    </a:lnTo>
                    <a:lnTo>
                      <a:pt x="812" y="939"/>
                    </a:lnTo>
                    <a:lnTo>
                      <a:pt x="270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2" name="Freeform 495"/>
              <p:cNvSpPr>
                <a:spLocks/>
              </p:cNvSpPr>
              <p:nvPr/>
            </p:nvSpPr>
            <p:spPr bwMode="auto">
              <a:xfrm>
                <a:off x="714375" y="1912492"/>
                <a:ext cx="1435389" cy="1213187"/>
              </a:xfrm>
              <a:custGeom>
                <a:avLst/>
                <a:gdLst>
                  <a:gd name="T0" fmla="*/ 226 w 1082"/>
                  <a:gd name="T1" fmla="*/ 784 h 939"/>
                  <a:gd name="T2" fmla="*/ 0 w 1082"/>
                  <a:gd name="T3" fmla="*/ 393 h 939"/>
                  <a:gd name="T4" fmla="*/ 226 w 1082"/>
                  <a:gd name="T5" fmla="*/ 0 h 939"/>
                  <a:gd name="T6" fmla="*/ 678 w 1082"/>
                  <a:gd name="T7" fmla="*/ 0 h 939"/>
                  <a:gd name="T8" fmla="*/ 904 w 1082"/>
                  <a:gd name="T9" fmla="*/ 393 h 939"/>
                  <a:gd name="T10" fmla="*/ 678 w 1082"/>
                  <a:gd name="T11" fmla="*/ 784 h 939"/>
                  <a:gd name="T12" fmla="*/ 226 w 1082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9"/>
                  <a:gd name="T23" fmla="*/ 1082 w 1082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9">
                    <a:moveTo>
                      <a:pt x="270" y="939"/>
                    </a:moveTo>
                    <a:lnTo>
                      <a:pt x="0" y="471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71"/>
                    </a:lnTo>
                    <a:lnTo>
                      <a:pt x="812" y="939"/>
                    </a:lnTo>
                    <a:lnTo>
                      <a:pt x="270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3" name="Freeform 496"/>
              <p:cNvSpPr>
                <a:spLocks/>
              </p:cNvSpPr>
              <p:nvPr/>
            </p:nvSpPr>
            <p:spPr bwMode="auto">
              <a:xfrm>
                <a:off x="714375" y="3190670"/>
                <a:ext cx="1435389" cy="1211639"/>
              </a:xfrm>
              <a:custGeom>
                <a:avLst/>
                <a:gdLst>
                  <a:gd name="T0" fmla="*/ 226 w 1082"/>
                  <a:gd name="T1" fmla="*/ 783 h 938"/>
                  <a:gd name="T2" fmla="*/ 0 w 1082"/>
                  <a:gd name="T3" fmla="*/ 390 h 938"/>
                  <a:gd name="T4" fmla="*/ 226 w 1082"/>
                  <a:gd name="T5" fmla="*/ 0 h 938"/>
                  <a:gd name="T6" fmla="*/ 678 w 1082"/>
                  <a:gd name="T7" fmla="*/ 0 h 938"/>
                  <a:gd name="T8" fmla="*/ 904 w 1082"/>
                  <a:gd name="T9" fmla="*/ 390 h 938"/>
                  <a:gd name="T10" fmla="*/ 678 w 1082"/>
                  <a:gd name="T11" fmla="*/ 783 h 938"/>
                  <a:gd name="T12" fmla="*/ 226 w 1082"/>
                  <a:gd name="T13" fmla="*/ 783 h 9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8"/>
                  <a:gd name="T23" fmla="*/ 1082 w 1082"/>
                  <a:gd name="T24" fmla="*/ 938 h 9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8">
                    <a:moveTo>
                      <a:pt x="270" y="938"/>
                    </a:moveTo>
                    <a:lnTo>
                      <a:pt x="0" y="467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67"/>
                    </a:lnTo>
                    <a:lnTo>
                      <a:pt x="812" y="938"/>
                    </a:lnTo>
                    <a:lnTo>
                      <a:pt x="270" y="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4" name="Freeform 497"/>
              <p:cNvSpPr>
                <a:spLocks/>
              </p:cNvSpPr>
              <p:nvPr/>
            </p:nvSpPr>
            <p:spPr bwMode="auto">
              <a:xfrm>
                <a:off x="1940172" y="1315183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5" name="Freeform 498"/>
              <p:cNvSpPr>
                <a:spLocks/>
              </p:cNvSpPr>
              <p:nvPr/>
            </p:nvSpPr>
            <p:spPr bwMode="auto">
              <a:xfrm>
                <a:off x="785827" y="1971294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6" name="Freeform 499"/>
              <p:cNvSpPr>
                <a:spLocks/>
              </p:cNvSpPr>
              <p:nvPr/>
            </p:nvSpPr>
            <p:spPr bwMode="auto">
              <a:xfrm>
                <a:off x="3054821" y="1971294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7" name="Freeform 500"/>
              <p:cNvSpPr>
                <a:spLocks/>
              </p:cNvSpPr>
              <p:nvPr/>
            </p:nvSpPr>
            <p:spPr bwMode="auto">
              <a:xfrm>
                <a:off x="1940172" y="2602646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8" name="Freeform 501"/>
              <p:cNvSpPr>
                <a:spLocks/>
              </p:cNvSpPr>
              <p:nvPr/>
            </p:nvSpPr>
            <p:spPr bwMode="auto">
              <a:xfrm>
                <a:off x="785827" y="3233999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9" name="Freeform 502"/>
              <p:cNvSpPr>
                <a:spLocks/>
              </p:cNvSpPr>
              <p:nvPr/>
            </p:nvSpPr>
            <p:spPr bwMode="auto">
              <a:xfrm>
                <a:off x="1940172" y="3900942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25" name="Text Box 508"/>
              <p:cNvSpPr txBox="1">
                <a:spLocks noChangeArrowheads="1"/>
              </p:cNvSpPr>
              <p:nvPr/>
            </p:nvSpPr>
            <p:spPr bwMode="auto">
              <a:xfrm>
                <a:off x="1940172" y="3031693"/>
                <a:ext cx="1308319" cy="27757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270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95363" eaLnBrk="1" fontAlgn="auto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altLang="zh-CN" sz="2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УЧАСТНИКИ</a:t>
                </a:r>
                <a:endParaRPr kumimoji="0" lang="en-US" altLang="zh-CN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 Box 508"/>
              <p:cNvSpPr txBox="1">
                <a:spLocks noChangeArrowheads="1"/>
              </p:cNvSpPr>
              <p:nvPr/>
            </p:nvSpPr>
            <p:spPr bwMode="auto">
              <a:xfrm>
                <a:off x="1911263" y="1625489"/>
                <a:ext cx="1308319" cy="58893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266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8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ЭКЗАМЕНАТОР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8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-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8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СОБЕСЕДНИК</a:t>
                </a:r>
              </a:p>
            </p:txBody>
          </p:sp>
          <p:sp>
            <p:nvSpPr>
              <p:cNvPr id="35" name="Text Box 508"/>
              <p:cNvSpPr txBox="1">
                <a:spLocks noChangeArrowheads="1"/>
              </p:cNvSpPr>
              <p:nvPr/>
            </p:nvSpPr>
            <p:spPr bwMode="auto">
              <a:xfrm>
                <a:off x="2991808" y="2372950"/>
                <a:ext cx="1416163" cy="3748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6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ОТВЕТСТВЕННЫЙ ОРГАНИЗАТОР </a:t>
                </a:r>
                <a:endPara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 Box 508"/>
              <p:cNvSpPr txBox="1">
                <a:spLocks noChangeArrowheads="1"/>
              </p:cNvSpPr>
              <p:nvPr/>
            </p:nvSpPr>
            <p:spPr bwMode="auto">
              <a:xfrm>
                <a:off x="714375" y="2219256"/>
                <a:ext cx="1416163" cy="58893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3175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8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ОРГАНИЗАТОР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8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ВНЕ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8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АУДИТОРИИ</a:t>
                </a:r>
              </a:p>
            </p:txBody>
          </p:sp>
          <p:sp>
            <p:nvSpPr>
              <p:cNvPr id="37" name="Text Box 508"/>
              <p:cNvSpPr txBox="1">
                <a:spLocks noChangeArrowheads="1"/>
              </p:cNvSpPr>
              <p:nvPr/>
            </p:nvSpPr>
            <p:spPr bwMode="auto">
              <a:xfrm>
                <a:off x="714375" y="3634818"/>
                <a:ext cx="1416163" cy="2970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24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ЭКСПЕРТ</a:t>
                </a:r>
              </a:p>
            </p:txBody>
          </p:sp>
          <p:sp>
            <p:nvSpPr>
              <p:cNvPr id="38" name="Text Box 508"/>
              <p:cNvSpPr txBox="1">
                <a:spLocks noChangeArrowheads="1"/>
              </p:cNvSpPr>
              <p:nvPr/>
            </p:nvSpPr>
            <p:spPr bwMode="auto">
              <a:xfrm>
                <a:off x="1854639" y="4258539"/>
                <a:ext cx="1442068" cy="45271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2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ТЕХНИЧЕСКИЙ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2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СПЕЦИАЛИСТ</a:t>
                </a:r>
              </a:p>
            </p:txBody>
          </p:sp>
        </p:grpSp>
        <p:sp>
          <p:nvSpPr>
            <p:cNvPr id="31" name="Freeform 485"/>
            <p:cNvSpPr>
              <a:spLocks/>
            </p:cNvSpPr>
            <p:nvPr/>
          </p:nvSpPr>
          <p:spPr bwMode="auto">
            <a:xfrm>
              <a:off x="5928822" y="3170428"/>
              <a:ext cx="3446453" cy="3150957"/>
            </a:xfrm>
            <a:custGeom>
              <a:avLst/>
              <a:gdLst>
                <a:gd name="T0" fmla="*/ 379 w 1082"/>
                <a:gd name="T1" fmla="*/ 1317 h 938"/>
                <a:gd name="T2" fmla="*/ 0 w 1082"/>
                <a:gd name="T3" fmla="*/ 656 h 938"/>
                <a:gd name="T4" fmla="*/ 379 w 1082"/>
                <a:gd name="T5" fmla="*/ 0 h 938"/>
                <a:gd name="T6" fmla="*/ 1140 w 1082"/>
                <a:gd name="T7" fmla="*/ 0 h 938"/>
                <a:gd name="T8" fmla="*/ 1519 w 1082"/>
                <a:gd name="T9" fmla="*/ 656 h 938"/>
                <a:gd name="T10" fmla="*/ 1140 w 1082"/>
                <a:gd name="T11" fmla="*/ 1317 h 938"/>
                <a:gd name="T12" fmla="*/ 379 w 1082"/>
                <a:gd name="T13" fmla="*/ 1317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</p:grpSp>
      <p:sp>
        <p:nvSpPr>
          <p:cNvPr id="24" name="Text Box 508"/>
          <p:cNvSpPr txBox="1">
            <a:spLocks noChangeArrowheads="1"/>
          </p:cNvSpPr>
          <p:nvPr/>
        </p:nvSpPr>
        <p:spPr bwMode="auto">
          <a:xfrm>
            <a:off x="5656560" y="2980512"/>
            <a:ext cx="2906392" cy="40824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softEdge rad="1270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496" tIns="49748" rIns="99496" bIns="49748">
            <a:spAutoFit/>
          </a:bodyPr>
          <a:lstStyle>
            <a:lvl1pPr defTabSz="995363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sz="26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95363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A631D36-BBF5-47D9-914A-4659D647B2DD}"/>
              </a:ext>
            </a:extLst>
          </p:cNvPr>
          <p:cNvSpPr/>
          <p:nvPr/>
        </p:nvSpPr>
        <p:spPr>
          <a:xfrm>
            <a:off x="0" y="-2381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69809B-08FC-4058-BBA8-F68703F13426}"/>
              </a:ext>
            </a:extLst>
          </p:cNvPr>
          <p:cNvSpPr txBox="1"/>
          <p:nvPr/>
        </p:nvSpPr>
        <p:spPr>
          <a:xfrm>
            <a:off x="5071090" y="4632588"/>
            <a:ext cx="2952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УЧАСТВУЮЩИЕ В ИТОГОВОМ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СОБЕСЕДОВАНИИ</a:t>
            </a:r>
          </a:p>
        </p:txBody>
      </p:sp>
    </p:spTree>
    <p:extLst>
      <p:ext uri="{BB962C8B-B14F-4D97-AF65-F5344CB8AC3E}">
        <p14:creationId xmlns:p14="http://schemas.microsoft.com/office/powerpoint/2010/main" val="2617234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5508104" y="1110394"/>
            <a:ext cx="3564396" cy="942975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0" rIns="0" bIns="0" anchor="ctr" anchorCtr="0"/>
          <a:lstStyle>
            <a:defPPr>
              <a:defRPr lang="ru-RU"/>
            </a:defPPr>
            <a:lvl1pPr marR="0" lvl="0" algn="just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er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zh-CN" dirty="0"/>
              <a:t>Обеспечивает подготовку и проведение итогового собеседования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508104" y="3170783"/>
            <a:ext cx="3564396" cy="942975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0" rIns="0" bIns="0" anchor="ctr" anchorCtr="0"/>
          <a:lstStyle>
            <a:defPPr>
              <a:defRPr lang="ru-RU"/>
            </a:defPPr>
            <a:lvl1pPr marR="0" lvl="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 ker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70000"/>
              </a:lnSpc>
              <a:spcBef>
                <a:spcPts val="0"/>
              </a:spcBef>
            </a:pPr>
            <a:r>
              <a:rPr lang="ru-RU" altLang="zh-CN" dirty="0"/>
              <a:t>Обеспечивает проверку паспортных данных, фиксирует начало и окончание, проводит собеседование</a:t>
            </a:r>
            <a:endParaRPr lang="en-US" altLang="zh-CN" dirty="0"/>
          </a:p>
        </p:txBody>
      </p:sp>
      <p:grpSp>
        <p:nvGrpSpPr>
          <p:cNvPr id="50" name="组合 6"/>
          <p:cNvGrpSpPr>
            <a:grpSpLocks/>
          </p:cNvGrpSpPr>
          <p:nvPr/>
        </p:nvGrpSpPr>
        <p:grpSpPr bwMode="auto">
          <a:xfrm>
            <a:off x="188806" y="851889"/>
            <a:ext cx="4869676" cy="4845363"/>
            <a:chOff x="-35344" y="860738"/>
            <a:chExt cx="5471677" cy="5443821"/>
          </a:xfrm>
        </p:grpSpPr>
        <p:sp>
          <p:nvSpPr>
            <p:cNvPr id="56" name="椭圆​​ 2"/>
            <p:cNvSpPr/>
            <p:nvPr/>
          </p:nvSpPr>
          <p:spPr>
            <a:xfrm>
              <a:off x="827121" y="1660269"/>
              <a:ext cx="3888577" cy="3888192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>
                  <a:lumMod val="65000"/>
                </a:sysClr>
              </a:solidFill>
              <a:prstDash val="dash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57" name="椭圆​​ 9"/>
            <p:cNvSpPr/>
            <p:nvPr/>
          </p:nvSpPr>
          <p:spPr>
            <a:xfrm>
              <a:off x="2562925" y="860738"/>
              <a:ext cx="1512342" cy="1512193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58" name="椭圆​​ 10"/>
            <p:cNvSpPr/>
            <p:nvPr/>
          </p:nvSpPr>
          <p:spPr>
            <a:xfrm>
              <a:off x="2562925" y="4792366"/>
              <a:ext cx="1512342" cy="1512193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endParaRPr>
            </a:p>
          </p:txBody>
        </p:sp>
        <p:sp>
          <p:nvSpPr>
            <p:cNvPr id="59" name="椭圆​​ 13"/>
            <p:cNvSpPr/>
            <p:nvPr/>
          </p:nvSpPr>
          <p:spPr>
            <a:xfrm>
              <a:off x="781495" y="1213604"/>
              <a:ext cx="1509964" cy="1512193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endParaRPr>
            </a:p>
          </p:txBody>
        </p:sp>
        <p:sp>
          <p:nvSpPr>
            <p:cNvPr id="60" name="椭圆​​ 3"/>
            <p:cNvSpPr/>
            <p:nvPr/>
          </p:nvSpPr>
          <p:spPr>
            <a:xfrm>
              <a:off x="2120826" y="2943551"/>
              <a:ext cx="1321760" cy="1321628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60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Функции</a:t>
              </a:r>
              <a:endPara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61" name="流程图: 摘录 52"/>
            <p:cNvSpPr/>
            <p:nvPr/>
          </p:nvSpPr>
          <p:spPr>
            <a:xfrm rot="988574">
              <a:off x="2904000" y="2409333"/>
              <a:ext cx="454333" cy="262831"/>
            </a:xfrm>
            <a:prstGeom prst="flowChartExtra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2" name="流程图: 摘录 53"/>
            <p:cNvSpPr/>
            <p:nvPr/>
          </p:nvSpPr>
          <p:spPr>
            <a:xfrm rot="20805547" flipV="1">
              <a:off x="2911113" y="4492726"/>
              <a:ext cx="454333" cy="262831"/>
            </a:xfrm>
            <a:prstGeom prst="flowChartExtra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3" name="流程图: 摘录 54"/>
            <p:cNvSpPr/>
            <p:nvPr/>
          </p:nvSpPr>
          <p:spPr>
            <a:xfrm rot="12854009" flipH="1">
              <a:off x="1742403" y="4370209"/>
              <a:ext cx="454378" cy="262805"/>
            </a:xfrm>
            <a:prstGeom prst="flowChartExtra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4" name="流程图: 摘录 55"/>
            <p:cNvSpPr/>
            <p:nvPr/>
          </p:nvSpPr>
          <p:spPr>
            <a:xfrm rot="19671361" flipH="1">
              <a:off x="1824771" y="2583449"/>
              <a:ext cx="454378" cy="262805"/>
            </a:xfrm>
            <a:prstGeom prst="flowChartExtra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5" name="右箭头​​ 5"/>
            <p:cNvSpPr/>
            <p:nvPr/>
          </p:nvSpPr>
          <p:spPr>
            <a:xfrm>
              <a:off x="3563391" y="2205563"/>
              <a:ext cx="1872942" cy="2872062"/>
            </a:xfrm>
            <a:custGeom>
              <a:avLst/>
              <a:gdLst>
                <a:gd name="connsiteX0" fmla="*/ 0 w 1696700"/>
                <a:gd name="connsiteY0" fmla="*/ 718016 h 2872062"/>
                <a:gd name="connsiteX1" fmla="*/ 848350 w 1696700"/>
                <a:gd name="connsiteY1" fmla="*/ 718016 h 2872062"/>
                <a:gd name="connsiteX2" fmla="*/ 848350 w 1696700"/>
                <a:gd name="connsiteY2" fmla="*/ 0 h 2872062"/>
                <a:gd name="connsiteX3" fmla="*/ 1696700 w 1696700"/>
                <a:gd name="connsiteY3" fmla="*/ 1436031 h 2872062"/>
                <a:gd name="connsiteX4" fmla="*/ 848350 w 1696700"/>
                <a:gd name="connsiteY4" fmla="*/ 2872062 h 2872062"/>
                <a:gd name="connsiteX5" fmla="*/ 848350 w 1696700"/>
                <a:gd name="connsiteY5" fmla="*/ 2154047 h 2872062"/>
                <a:gd name="connsiteX6" fmla="*/ 0 w 1696700"/>
                <a:gd name="connsiteY6" fmla="*/ 2154047 h 2872062"/>
                <a:gd name="connsiteX7" fmla="*/ 0 w 1696700"/>
                <a:gd name="connsiteY7" fmla="*/ 718016 h 2872062"/>
                <a:gd name="connsiteX0" fmla="*/ 101600 w 1696700"/>
                <a:gd name="connsiteY0" fmla="*/ 1060916 h 2872062"/>
                <a:gd name="connsiteX1" fmla="*/ 848350 w 1696700"/>
                <a:gd name="connsiteY1" fmla="*/ 718016 h 2872062"/>
                <a:gd name="connsiteX2" fmla="*/ 848350 w 1696700"/>
                <a:gd name="connsiteY2" fmla="*/ 0 h 2872062"/>
                <a:gd name="connsiteX3" fmla="*/ 1696700 w 1696700"/>
                <a:gd name="connsiteY3" fmla="*/ 1436031 h 2872062"/>
                <a:gd name="connsiteX4" fmla="*/ 848350 w 1696700"/>
                <a:gd name="connsiteY4" fmla="*/ 2872062 h 2872062"/>
                <a:gd name="connsiteX5" fmla="*/ 848350 w 1696700"/>
                <a:gd name="connsiteY5" fmla="*/ 2154047 h 2872062"/>
                <a:gd name="connsiteX6" fmla="*/ 0 w 1696700"/>
                <a:gd name="connsiteY6" fmla="*/ 2154047 h 2872062"/>
                <a:gd name="connsiteX7" fmla="*/ 101600 w 1696700"/>
                <a:gd name="connsiteY7" fmla="*/ 1060916 h 2872062"/>
                <a:gd name="connsiteX0" fmla="*/ 0 w 1595100"/>
                <a:gd name="connsiteY0" fmla="*/ 1060916 h 2872062"/>
                <a:gd name="connsiteX1" fmla="*/ 746750 w 1595100"/>
                <a:gd name="connsiteY1" fmla="*/ 718016 h 2872062"/>
                <a:gd name="connsiteX2" fmla="*/ 746750 w 1595100"/>
                <a:gd name="connsiteY2" fmla="*/ 0 h 2872062"/>
                <a:gd name="connsiteX3" fmla="*/ 1595100 w 1595100"/>
                <a:gd name="connsiteY3" fmla="*/ 1436031 h 2872062"/>
                <a:gd name="connsiteX4" fmla="*/ 746750 w 1595100"/>
                <a:gd name="connsiteY4" fmla="*/ 2872062 h 2872062"/>
                <a:gd name="connsiteX5" fmla="*/ 746750 w 1595100"/>
                <a:gd name="connsiteY5" fmla="*/ 2154047 h 2872062"/>
                <a:gd name="connsiteX6" fmla="*/ 12700 w 1595100"/>
                <a:gd name="connsiteY6" fmla="*/ 1684147 h 2872062"/>
                <a:gd name="connsiteX7" fmla="*/ 0 w 1595100"/>
                <a:gd name="connsiteY7" fmla="*/ 1060916 h 2872062"/>
                <a:gd name="connsiteX0" fmla="*/ 0 w 1595100"/>
                <a:gd name="connsiteY0" fmla="*/ 1060916 h 2872062"/>
                <a:gd name="connsiteX1" fmla="*/ 746750 w 1595100"/>
                <a:gd name="connsiteY1" fmla="*/ 718016 h 2872062"/>
                <a:gd name="connsiteX2" fmla="*/ 746750 w 1595100"/>
                <a:gd name="connsiteY2" fmla="*/ 0 h 2872062"/>
                <a:gd name="connsiteX3" fmla="*/ 1595100 w 1595100"/>
                <a:gd name="connsiteY3" fmla="*/ 1436031 h 2872062"/>
                <a:gd name="connsiteX4" fmla="*/ 746750 w 1595100"/>
                <a:gd name="connsiteY4" fmla="*/ 2872062 h 2872062"/>
                <a:gd name="connsiteX5" fmla="*/ 746750 w 1595100"/>
                <a:gd name="connsiteY5" fmla="*/ 2154047 h 2872062"/>
                <a:gd name="connsiteX6" fmla="*/ 12700 w 1595100"/>
                <a:gd name="connsiteY6" fmla="*/ 1823847 h 2872062"/>
                <a:gd name="connsiteX7" fmla="*/ 0 w 1595100"/>
                <a:gd name="connsiteY7" fmla="*/ 1060916 h 287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5100" h="2872062">
                  <a:moveTo>
                    <a:pt x="0" y="1060916"/>
                  </a:moveTo>
                  <a:lnTo>
                    <a:pt x="746750" y="718016"/>
                  </a:lnTo>
                  <a:lnTo>
                    <a:pt x="746750" y="0"/>
                  </a:lnTo>
                  <a:lnTo>
                    <a:pt x="1595100" y="1436031"/>
                  </a:lnTo>
                  <a:lnTo>
                    <a:pt x="746750" y="2872062"/>
                  </a:lnTo>
                  <a:lnTo>
                    <a:pt x="746750" y="2154047"/>
                  </a:lnTo>
                  <a:lnTo>
                    <a:pt x="12700" y="1823847"/>
                  </a:lnTo>
                  <a:lnTo>
                    <a:pt x="0" y="1060916"/>
                  </a:lnTo>
                  <a:close/>
                </a:path>
              </a:pathLst>
            </a:cu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6" name="椭圆​​ 13"/>
            <p:cNvSpPr/>
            <p:nvPr/>
          </p:nvSpPr>
          <p:spPr>
            <a:xfrm>
              <a:off x="-35344" y="2847744"/>
              <a:ext cx="1509964" cy="1512193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endParaRPr>
            </a:p>
          </p:txBody>
        </p:sp>
        <p:sp>
          <p:nvSpPr>
            <p:cNvPr id="68" name="流程图: 摘录 55"/>
            <p:cNvSpPr/>
            <p:nvPr/>
          </p:nvSpPr>
          <p:spPr>
            <a:xfrm rot="16200000" flipH="1">
              <a:off x="1440725" y="3472423"/>
              <a:ext cx="454336" cy="262832"/>
            </a:xfrm>
            <a:prstGeom prst="flowChartExtra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7" name="椭圆​​ 13"/>
            <p:cNvSpPr/>
            <p:nvPr/>
          </p:nvSpPr>
          <p:spPr>
            <a:xfrm>
              <a:off x="707760" y="4562553"/>
              <a:ext cx="1509964" cy="1512193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5508104" y="4250221"/>
            <a:ext cx="3564396" cy="942975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0" rIns="0" bIns="0" anchor="ctr" anchorCtr="0"/>
          <a:lstStyle>
            <a:defPPr>
              <a:defRPr lang="ru-RU"/>
            </a:defPPr>
            <a:lvl1pPr marR="0" lvl="0" algn="just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er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zh-CN" dirty="0"/>
              <a:t>Оценивает ответ участников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508104" y="2122587"/>
            <a:ext cx="3564396" cy="944562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0" rIns="0" bIns="0" anchor="ctr" anchorCtr="0"/>
          <a:lstStyle>
            <a:defPPr>
              <a:defRPr lang="ru-RU"/>
            </a:defPPr>
            <a:lvl1pPr marR="0" lvl="0" algn="just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er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zh-CN" dirty="0"/>
              <a:t>Обеспечивает передвижение обучающихся, соблюдение порядка и тишины</a:t>
            </a:r>
          </a:p>
        </p:txBody>
      </p:sp>
      <p:sp>
        <p:nvSpPr>
          <p:cNvPr id="71" name="椭圆​​ 24"/>
          <p:cNvSpPr/>
          <p:nvPr/>
        </p:nvSpPr>
        <p:spPr>
          <a:xfrm>
            <a:off x="5121585" y="857981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2" name="椭圆​​ 25"/>
          <p:cNvSpPr/>
          <p:nvPr/>
        </p:nvSpPr>
        <p:spPr>
          <a:xfrm>
            <a:off x="5121585" y="1873349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3" name="椭圆​​ 26"/>
          <p:cNvSpPr/>
          <p:nvPr/>
        </p:nvSpPr>
        <p:spPr>
          <a:xfrm>
            <a:off x="5112060" y="2923133"/>
            <a:ext cx="541338" cy="541338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000" kern="0" dirty="0">
                <a:solidFill>
                  <a:sysClr val="window" lastClr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</a:t>
            </a:r>
            <a:endParaRPr lang="zh-CN" altLang="en-US" sz="2000" kern="0" dirty="0">
              <a:solidFill>
                <a:sysClr val="window" lastClr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4" name="椭圆​​ 27"/>
          <p:cNvSpPr/>
          <p:nvPr/>
        </p:nvSpPr>
        <p:spPr>
          <a:xfrm>
            <a:off x="5121585" y="4005746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508104" y="5342695"/>
            <a:ext cx="3564396" cy="942975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0" rIns="0" bIns="0" anchor="ctr" anchorCtr="0"/>
          <a:lstStyle>
            <a:defPPr>
              <a:defRPr lang="ru-RU"/>
            </a:defPPr>
            <a:lvl1pPr marR="0" lvl="0" algn="just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er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ru-RU" altLang="zh-CN" dirty="0"/>
              <a:t>Обеспечивает получение КИМ, осуществляет аудиозапись</a:t>
            </a:r>
          </a:p>
        </p:txBody>
      </p:sp>
      <p:sp>
        <p:nvSpPr>
          <p:cNvPr id="76" name="椭圆​​ 27"/>
          <p:cNvSpPr/>
          <p:nvPr/>
        </p:nvSpPr>
        <p:spPr>
          <a:xfrm>
            <a:off x="5121585" y="5098220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5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8" name="椭圆​​ 24"/>
          <p:cNvSpPr/>
          <p:nvPr/>
        </p:nvSpPr>
        <p:spPr>
          <a:xfrm>
            <a:off x="2904311" y="858662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9" name="椭圆​​ 25"/>
          <p:cNvSpPr/>
          <p:nvPr/>
        </p:nvSpPr>
        <p:spPr>
          <a:xfrm>
            <a:off x="1320110" y="1169173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0" name="椭圆​​ 26"/>
          <p:cNvSpPr/>
          <p:nvPr/>
        </p:nvSpPr>
        <p:spPr>
          <a:xfrm>
            <a:off x="588399" y="2614690"/>
            <a:ext cx="541338" cy="541338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000" kern="0" dirty="0">
                <a:solidFill>
                  <a:sysClr val="window" lastClr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</a:t>
            </a:r>
            <a:endParaRPr lang="zh-CN" altLang="en-US" sz="2000" kern="0" dirty="0">
              <a:solidFill>
                <a:sysClr val="window" lastClr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1" name="椭圆​​ 27"/>
          <p:cNvSpPr/>
          <p:nvPr/>
        </p:nvSpPr>
        <p:spPr>
          <a:xfrm>
            <a:off x="1250453" y="4149890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2" name="椭圆​​ 27"/>
          <p:cNvSpPr/>
          <p:nvPr/>
        </p:nvSpPr>
        <p:spPr>
          <a:xfrm>
            <a:off x="2904311" y="4351300"/>
            <a:ext cx="539750" cy="53975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5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0110" y="1412546"/>
            <a:ext cx="136815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903617" y="1693434"/>
            <a:ext cx="136815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73504" y="3153231"/>
            <a:ext cx="136815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838530" y="4783988"/>
            <a:ext cx="136815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490110" y="4888499"/>
            <a:ext cx="136815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1A0E3893-AEC7-491F-9305-987CE17C5479}"/>
              </a:ext>
            </a:extLst>
          </p:cNvPr>
          <p:cNvSpPr/>
          <p:nvPr/>
        </p:nvSpPr>
        <p:spPr>
          <a:xfrm>
            <a:off x="0" y="-2381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32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91441" y="979877"/>
            <a:ext cx="4572484" cy="3434179"/>
            <a:chOff x="191441" y="111366"/>
            <a:chExt cx="4572484" cy="3434179"/>
          </a:xfrm>
        </p:grpSpPr>
        <p:sp>
          <p:nvSpPr>
            <p:cNvPr id="31" name="Freeform 485"/>
            <p:cNvSpPr>
              <a:spLocks/>
            </p:cNvSpPr>
            <p:nvPr/>
          </p:nvSpPr>
          <p:spPr bwMode="auto">
            <a:xfrm>
              <a:off x="3057896" y="2103133"/>
              <a:ext cx="1696903" cy="1442412"/>
            </a:xfrm>
            <a:custGeom>
              <a:avLst/>
              <a:gdLst>
                <a:gd name="T0" fmla="*/ 379 w 1082"/>
                <a:gd name="T1" fmla="*/ 1317 h 938"/>
                <a:gd name="T2" fmla="*/ 0 w 1082"/>
                <a:gd name="T3" fmla="*/ 656 h 938"/>
                <a:gd name="T4" fmla="*/ 379 w 1082"/>
                <a:gd name="T5" fmla="*/ 0 h 938"/>
                <a:gd name="T6" fmla="*/ 1140 w 1082"/>
                <a:gd name="T7" fmla="*/ 0 h 938"/>
                <a:gd name="T8" fmla="*/ 1519 w 1082"/>
                <a:gd name="T9" fmla="*/ 656 h 938"/>
                <a:gd name="T10" fmla="*/ 1140 w 1082"/>
                <a:gd name="T11" fmla="*/ 1317 h 938"/>
                <a:gd name="T12" fmla="*/ 379 w 1082"/>
                <a:gd name="T13" fmla="*/ 1317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191441" y="111366"/>
              <a:ext cx="4572484" cy="3426817"/>
              <a:chOff x="714375" y="1268760"/>
              <a:chExt cx="4803534" cy="3778829"/>
            </a:xfrm>
          </p:grpSpPr>
          <p:sp>
            <p:nvSpPr>
              <p:cNvPr id="7" name="AutoShape 490"/>
              <p:cNvSpPr>
                <a:spLocks noChangeAspect="1" noChangeArrowheads="1" noTextEdit="1"/>
              </p:cNvSpPr>
              <p:nvPr/>
            </p:nvSpPr>
            <p:spPr bwMode="auto">
              <a:xfrm>
                <a:off x="774712" y="1326015"/>
                <a:ext cx="3604350" cy="36333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8" name="Freeform 491"/>
              <p:cNvSpPr>
                <a:spLocks/>
              </p:cNvSpPr>
              <p:nvPr/>
            </p:nvSpPr>
            <p:spPr bwMode="auto">
              <a:xfrm>
                <a:off x="1859193" y="2546939"/>
                <a:ext cx="1433801" cy="1211639"/>
              </a:xfrm>
              <a:custGeom>
                <a:avLst/>
                <a:gdLst>
                  <a:gd name="T0" fmla="*/ 225 w 1081"/>
                  <a:gd name="T1" fmla="*/ 783 h 938"/>
                  <a:gd name="T2" fmla="*/ 0 w 1081"/>
                  <a:gd name="T3" fmla="*/ 391 h 938"/>
                  <a:gd name="T4" fmla="*/ 225 w 1081"/>
                  <a:gd name="T5" fmla="*/ 0 h 938"/>
                  <a:gd name="T6" fmla="*/ 678 w 1081"/>
                  <a:gd name="T7" fmla="*/ 0 h 938"/>
                  <a:gd name="T8" fmla="*/ 903 w 1081"/>
                  <a:gd name="T9" fmla="*/ 391 h 938"/>
                  <a:gd name="T10" fmla="*/ 678 w 1081"/>
                  <a:gd name="T11" fmla="*/ 783 h 938"/>
                  <a:gd name="T12" fmla="*/ 225 w 1081"/>
                  <a:gd name="T13" fmla="*/ 783 h 9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8"/>
                  <a:gd name="T23" fmla="*/ 1081 w 1081"/>
                  <a:gd name="T24" fmla="*/ 938 h 9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8">
                    <a:moveTo>
                      <a:pt x="269" y="938"/>
                    </a:moveTo>
                    <a:lnTo>
                      <a:pt x="0" y="468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68"/>
                    </a:lnTo>
                    <a:lnTo>
                      <a:pt x="812" y="938"/>
                    </a:lnTo>
                    <a:lnTo>
                      <a:pt x="269" y="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9" name="Freeform 492"/>
              <p:cNvSpPr>
                <a:spLocks/>
              </p:cNvSpPr>
              <p:nvPr/>
            </p:nvSpPr>
            <p:spPr bwMode="auto">
              <a:xfrm>
                <a:off x="1859193" y="1268760"/>
                <a:ext cx="1433801" cy="1213187"/>
              </a:xfrm>
              <a:custGeom>
                <a:avLst/>
                <a:gdLst>
                  <a:gd name="T0" fmla="*/ 225 w 1081"/>
                  <a:gd name="T1" fmla="*/ 784 h 939"/>
                  <a:gd name="T2" fmla="*/ 0 w 1081"/>
                  <a:gd name="T3" fmla="*/ 393 h 939"/>
                  <a:gd name="T4" fmla="*/ 225 w 1081"/>
                  <a:gd name="T5" fmla="*/ 0 h 939"/>
                  <a:gd name="T6" fmla="*/ 678 w 1081"/>
                  <a:gd name="T7" fmla="*/ 0 h 939"/>
                  <a:gd name="T8" fmla="*/ 903 w 1081"/>
                  <a:gd name="T9" fmla="*/ 393 h 939"/>
                  <a:gd name="T10" fmla="*/ 678 w 1081"/>
                  <a:gd name="T11" fmla="*/ 784 h 939"/>
                  <a:gd name="T12" fmla="*/ 225 w 1081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9"/>
                  <a:gd name="T23" fmla="*/ 1081 w 1081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9">
                    <a:moveTo>
                      <a:pt x="269" y="939"/>
                    </a:moveTo>
                    <a:lnTo>
                      <a:pt x="0" y="471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71"/>
                    </a:lnTo>
                    <a:lnTo>
                      <a:pt x="812" y="939"/>
                    </a:lnTo>
                    <a:lnTo>
                      <a:pt x="269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0" name="Freeform 493"/>
              <p:cNvSpPr>
                <a:spLocks/>
              </p:cNvSpPr>
              <p:nvPr/>
            </p:nvSpPr>
            <p:spPr bwMode="auto">
              <a:xfrm>
                <a:off x="1859193" y="3834402"/>
                <a:ext cx="1433801" cy="1213187"/>
              </a:xfrm>
              <a:custGeom>
                <a:avLst/>
                <a:gdLst>
                  <a:gd name="T0" fmla="*/ 225 w 1081"/>
                  <a:gd name="T1" fmla="*/ 784 h 939"/>
                  <a:gd name="T2" fmla="*/ 0 w 1081"/>
                  <a:gd name="T3" fmla="*/ 391 h 939"/>
                  <a:gd name="T4" fmla="*/ 225 w 1081"/>
                  <a:gd name="T5" fmla="*/ 0 h 939"/>
                  <a:gd name="T6" fmla="*/ 678 w 1081"/>
                  <a:gd name="T7" fmla="*/ 0 h 939"/>
                  <a:gd name="T8" fmla="*/ 903 w 1081"/>
                  <a:gd name="T9" fmla="*/ 391 h 939"/>
                  <a:gd name="T10" fmla="*/ 678 w 1081"/>
                  <a:gd name="T11" fmla="*/ 784 h 939"/>
                  <a:gd name="T12" fmla="*/ 225 w 1081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9"/>
                  <a:gd name="T23" fmla="*/ 1081 w 1081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9">
                    <a:moveTo>
                      <a:pt x="269" y="939"/>
                    </a:moveTo>
                    <a:lnTo>
                      <a:pt x="0" y="468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68"/>
                    </a:lnTo>
                    <a:lnTo>
                      <a:pt x="812" y="939"/>
                    </a:lnTo>
                    <a:lnTo>
                      <a:pt x="269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1" name="Freeform 494"/>
              <p:cNvSpPr>
                <a:spLocks/>
              </p:cNvSpPr>
              <p:nvPr/>
            </p:nvSpPr>
            <p:spPr bwMode="auto">
              <a:xfrm>
                <a:off x="3008774" y="1912492"/>
                <a:ext cx="1433801" cy="1213187"/>
              </a:xfrm>
              <a:custGeom>
                <a:avLst/>
                <a:gdLst>
                  <a:gd name="T0" fmla="*/ 225 w 1082"/>
                  <a:gd name="T1" fmla="*/ 784 h 939"/>
                  <a:gd name="T2" fmla="*/ 0 w 1082"/>
                  <a:gd name="T3" fmla="*/ 393 h 939"/>
                  <a:gd name="T4" fmla="*/ 225 w 1082"/>
                  <a:gd name="T5" fmla="*/ 0 h 939"/>
                  <a:gd name="T6" fmla="*/ 678 w 1082"/>
                  <a:gd name="T7" fmla="*/ 0 h 939"/>
                  <a:gd name="T8" fmla="*/ 903 w 1082"/>
                  <a:gd name="T9" fmla="*/ 393 h 939"/>
                  <a:gd name="T10" fmla="*/ 678 w 1082"/>
                  <a:gd name="T11" fmla="*/ 784 h 939"/>
                  <a:gd name="T12" fmla="*/ 225 w 1082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9"/>
                  <a:gd name="T23" fmla="*/ 1082 w 1082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9">
                    <a:moveTo>
                      <a:pt x="270" y="939"/>
                    </a:moveTo>
                    <a:lnTo>
                      <a:pt x="0" y="471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71"/>
                    </a:lnTo>
                    <a:lnTo>
                      <a:pt x="812" y="939"/>
                    </a:lnTo>
                    <a:lnTo>
                      <a:pt x="270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2" name="Freeform 495"/>
              <p:cNvSpPr>
                <a:spLocks/>
              </p:cNvSpPr>
              <p:nvPr/>
            </p:nvSpPr>
            <p:spPr bwMode="auto">
              <a:xfrm>
                <a:off x="714375" y="1912492"/>
                <a:ext cx="1435389" cy="1213187"/>
              </a:xfrm>
              <a:custGeom>
                <a:avLst/>
                <a:gdLst>
                  <a:gd name="T0" fmla="*/ 226 w 1082"/>
                  <a:gd name="T1" fmla="*/ 784 h 939"/>
                  <a:gd name="T2" fmla="*/ 0 w 1082"/>
                  <a:gd name="T3" fmla="*/ 393 h 939"/>
                  <a:gd name="T4" fmla="*/ 226 w 1082"/>
                  <a:gd name="T5" fmla="*/ 0 h 939"/>
                  <a:gd name="T6" fmla="*/ 678 w 1082"/>
                  <a:gd name="T7" fmla="*/ 0 h 939"/>
                  <a:gd name="T8" fmla="*/ 904 w 1082"/>
                  <a:gd name="T9" fmla="*/ 393 h 939"/>
                  <a:gd name="T10" fmla="*/ 678 w 1082"/>
                  <a:gd name="T11" fmla="*/ 784 h 939"/>
                  <a:gd name="T12" fmla="*/ 226 w 1082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9"/>
                  <a:gd name="T23" fmla="*/ 1082 w 1082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9">
                    <a:moveTo>
                      <a:pt x="270" y="939"/>
                    </a:moveTo>
                    <a:lnTo>
                      <a:pt x="0" y="471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71"/>
                    </a:lnTo>
                    <a:lnTo>
                      <a:pt x="812" y="939"/>
                    </a:lnTo>
                    <a:lnTo>
                      <a:pt x="270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3" name="Freeform 496"/>
              <p:cNvSpPr>
                <a:spLocks/>
              </p:cNvSpPr>
              <p:nvPr/>
            </p:nvSpPr>
            <p:spPr bwMode="auto">
              <a:xfrm>
                <a:off x="714375" y="3190670"/>
                <a:ext cx="1435389" cy="1211639"/>
              </a:xfrm>
              <a:custGeom>
                <a:avLst/>
                <a:gdLst>
                  <a:gd name="T0" fmla="*/ 226 w 1082"/>
                  <a:gd name="T1" fmla="*/ 783 h 938"/>
                  <a:gd name="T2" fmla="*/ 0 w 1082"/>
                  <a:gd name="T3" fmla="*/ 390 h 938"/>
                  <a:gd name="T4" fmla="*/ 226 w 1082"/>
                  <a:gd name="T5" fmla="*/ 0 h 938"/>
                  <a:gd name="T6" fmla="*/ 678 w 1082"/>
                  <a:gd name="T7" fmla="*/ 0 h 938"/>
                  <a:gd name="T8" fmla="*/ 904 w 1082"/>
                  <a:gd name="T9" fmla="*/ 390 h 938"/>
                  <a:gd name="T10" fmla="*/ 678 w 1082"/>
                  <a:gd name="T11" fmla="*/ 783 h 938"/>
                  <a:gd name="T12" fmla="*/ 226 w 1082"/>
                  <a:gd name="T13" fmla="*/ 783 h 9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8"/>
                  <a:gd name="T23" fmla="*/ 1082 w 1082"/>
                  <a:gd name="T24" fmla="*/ 938 h 9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8">
                    <a:moveTo>
                      <a:pt x="270" y="938"/>
                    </a:moveTo>
                    <a:lnTo>
                      <a:pt x="0" y="467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67"/>
                    </a:lnTo>
                    <a:lnTo>
                      <a:pt x="812" y="938"/>
                    </a:lnTo>
                    <a:lnTo>
                      <a:pt x="270" y="938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4" name="Freeform 497"/>
              <p:cNvSpPr>
                <a:spLocks/>
              </p:cNvSpPr>
              <p:nvPr/>
            </p:nvSpPr>
            <p:spPr bwMode="auto">
              <a:xfrm>
                <a:off x="1940172" y="1315183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5" name="Freeform 498"/>
              <p:cNvSpPr>
                <a:spLocks/>
              </p:cNvSpPr>
              <p:nvPr/>
            </p:nvSpPr>
            <p:spPr bwMode="auto">
              <a:xfrm>
                <a:off x="785827" y="1971294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6" name="Freeform 499"/>
              <p:cNvSpPr>
                <a:spLocks/>
              </p:cNvSpPr>
              <p:nvPr/>
            </p:nvSpPr>
            <p:spPr bwMode="auto">
              <a:xfrm>
                <a:off x="3054821" y="1971294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7" name="Freeform 500"/>
              <p:cNvSpPr>
                <a:spLocks/>
              </p:cNvSpPr>
              <p:nvPr/>
            </p:nvSpPr>
            <p:spPr bwMode="auto">
              <a:xfrm>
                <a:off x="1940172" y="2602646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8" name="Freeform 501"/>
              <p:cNvSpPr>
                <a:spLocks/>
              </p:cNvSpPr>
              <p:nvPr/>
            </p:nvSpPr>
            <p:spPr bwMode="auto">
              <a:xfrm>
                <a:off x="785827" y="3233999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9" name="Freeform 502"/>
              <p:cNvSpPr>
                <a:spLocks/>
              </p:cNvSpPr>
              <p:nvPr/>
            </p:nvSpPr>
            <p:spPr bwMode="auto">
              <a:xfrm>
                <a:off x="1940172" y="3900942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25" name="Text Box 508"/>
              <p:cNvSpPr txBox="1">
                <a:spLocks noChangeArrowheads="1"/>
              </p:cNvSpPr>
              <p:nvPr/>
            </p:nvSpPr>
            <p:spPr bwMode="auto">
              <a:xfrm>
                <a:off x="1940172" y="3031693"/>
                <a:ext cx="1308319" cy="2974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270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95363" eaLnBrk="1" fontAlgn="auto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altLang="zh-CN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УЧАСТНИКИ</a:t>
                </a:r>
                <a:endParaRPr kumimoji="0" lang="en-US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 Box 508"/>
              <p:cNvSpPr txBox="1">
                <a:spLocks noChangeArrowheads="1"/>
              </p:cNvSpPr>
              <p:nvPr/>
            </p:nvSpPr>
            <p:spPr bwMode="auto">
              <a:xfrm>
                <a:off x="1911263" y="1625490"/>
                <a:ext cx="1308319" cy="6198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266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ЭКЗАМЕНАТОР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-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СОБЕСЕДНИК</a:t>
                </a:r>
              </a:p>
            </p:txBody>
          </p:sp>
          <p:sp>
            <p:nvSpPr>
              <p:cNvPr id="35" name="Text Box 508"/>
              <p:cNvSpPr txBox="1">
                <a:spLocks noChangeArrowheads="1"/>
              </p:cNvSpPr>
              <p:nvPr/>
            </p:nvSpPr>
            <p:spPr bwMode="auto">
              <a:xfrm>
                <a:off x="2991809" y="2372950"/>
                <a:ext cx="1416163" cy="4162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9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ОТВЕТСТВЕННЫЙ ОРГАНИЗАТОР </a:t>
                </a:r>
                <a:endParaRPr kumimoji="0" lang="en-US" altLang="zh-CN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 Box 508"/>
              <p:cNvSpPr txBox="1">
                <a:spLocks noChangeArrowheads="1"/>
              </p:cNvSpPr>
              <p:nvPr/>
            </p:nvSpPr>
            <p:spPr bwMode="auto">
              <a:xfrm>
                <a:off x="714375" y="2219256"/>
                <a:ext cx="1416163" cy="6198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3175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ОРГАНИЗАТОР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ВНЕ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АУДИТОРИИ</a:t>
                </a:r>
              </a:p>
            </p:txBody>
          </p:sp>
          <p:sp>
            <p:nvSpPr>
              <p:cNvPr id="37" name="Text Box 508"/>
              <p:cNvSpPr txBox="1">
                <a:spLocks noChangeArrowheads="1"/>
              </p:cNvSpPr>
              <p:nvPr/>
            </p:nvSpPr>
            <p:spPr bwMode="auto">
              <a:xfrm>
                <a:off x="714375" y="3634818"/>
                <a:ext cx="1416163" cy="2974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1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ЭКСПЕРТ</a:t>
                </a:r>
              </a:p>
            </p:txBody>
          </p:sp>
          <p:sp>
            <p:nvSpPr>
              <p:cNvPr id="38" name="Text Box 508"/>
              <p:cNvSpPr txBox="1">
                <a:spLocks noChangeArrowheads="1"/>
              </p:cNvSpPr>
              <p:nvPr/>
            </p:nvSpPr>
            <p:spPr bwMode="auto">
              <a:xfrm>
                <a:off x="1854639" y="4258540"/>
                <a:ext cx="1442068" cy="4841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5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ТЕХНИЧЕСКИЙ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5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СПЕЦИАЛИСТ</a:t>
                </a:r>
              </a:p>
            </p:txBody>
          </p:sp>
          <p:sp>
            <p:nvSpPr>
              <p:cNvPr id="24" name="Text Box 508"/>
              <p:cNvSpPr txBox="1">
                <a:spLocks noChangeArrowheads="1"/>
              </p:cNvSpPr>
              <p:nvPr/>
            </p:nvSpPr>
            <p:spPr bwMode="auto">
              <a:xfrm>
                <a:off x="3729386" y="4019430"/>
                <a:ext cx="1788523" cy="51805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2400" b="1" kern="0" dirty="0"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ЭКСПЕРТ</a:t>
                </a:r>
              </a:p>
            </p:txBody>
          </p:sp>
        </p:grpSp>
      </p:grp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4580387" y="3509799"/>
            <a:ext cx="1080119" cy="0"/>
          </a:xfrm>
          <a:prstGeom prst="line">
            <a:avLst/>
          </a:prstGeom>
          <a:noFill/>
          <a:ln w="76200">
            <a:solidFill>
              <a:srgbClr val="FF5722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pic>
        <p:nvPicPr>
          <p:cNvPr id="44" name="Picture 2" descr="C:\Users\suhanova\Desktop\1393333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3" r="28021" b="7256"/>
          <a:stretch>
            <a:fillRect/>
          </a:stretch>
        </p:blipFill>
        <p:spPr bwMode="auto">
          <a:xfrm>
            <a:off x="325888" y="4565514"/>
            <a:ext cx="12319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Line 504"/>
          <p:cNvSpPr>
            <a:spLocks noChangeShapeType="1"/>
          </p:cNvSpPr>
          <p:nvPr/>
        </p:nvSpPr>
        <p:spPr bwMode="auto">
          <a:xfrm rot="16200000" flipV="1">
            <a:off x="5011404" y="4136735"/>
            <a:ext cx="1304293" cy="16441"/>
          </a:xfrm>
          <a:prstGeom prst="line">
            <a:avLst/>
          </a:prstGeom>
          <a:noFill/>
          <a:ln w="76200">
            <a:solidFill>
              <a:srgbClr val="FF5722"/>
            </a:solidFill>
            <a:prstDash val="sysDot"/>
            <a:round/>
            <a:headEnd type="arrow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233729" y="4797103"/>
            <a:ext cx="4644516" cy="14750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ответа участника 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7A7DFE2-8F4B-4DCF-967D-98784F8FC58E}"/>
              </a:ext>
            </a:extLst>
          </p:cNvPr>
          <p:cNvSpPr/>
          <p:nvPr/>
        </p:nvSpPr>
        <p:spPr>
          <a:xfrm>
            <a:off x="0" y="-2381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кругленный прямоугольник 46">
            <a:extLst>
              <a:ext uri="{FF2B5EF4-FFF2-40B4-BE49-F238E27FC236}">
                <a16:creationId xmlns:a16="http://schemas.microsoft.com/office/drawing/2014/main" id="{7676DA3D-6272-4892-8F69-058798DEC1CB}"/>
              </a:ext>
            </a:extLst>
          </p:cNvPr>
          <p:cNvSpPr/>
          <p:nvPr/>
        </p:nvSpPr>
        <p:spPr>
          <a:xfrm>
            <a:off x="4116266" y="1039241"/>
            <a:ext cx="4644516" cy="14750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ответа участника</a:t>
            </a:r>
          </a:p>
        </p:txBody>
      </p:sp>
      <p:sp>
        <p:nvSpPr>
          <p:cNvPr id="39" name="Line 504">
            <a:extLst>
              <a:ext uri="{FF2B5EF4-FFF2-40B4-BE49-F238E27FC236}">
                <a16:creationId xmlns:a16="http://schemas.microsoft.com/office/drawing/2014/main" id="{8B6136CB-1763-4BD1-9C53-4FCA133F1AB0}"/>
              </a:ext>
            </a:extLst>
          </p:cNvPr>
          <p:cNvSpPr>
            <a:spLocks noChangeShapeType="1"/>
          </p:cNvSpPr>
          <p:nvPr/>
        </p:nvSpPr>
        <p:spPr bwMode="auto">
          <a:xfrm rot="16200000" flipH="1" flipV="1">
            <a:off x="5160158" y="3009455"/>
            <a:ext cx="995518" cy="5178"/>
          </a:xfrm>
          <a:prstGeom prst="line">
            <a:avLst/>
          </a:prstGeom>
          <a:noFill/>
          <a:ln w="76200">
            <a:solidFill>
              <a:srgbClr val="FF5722"/>
            </a:solidFill>
            <a:prstDash val="sysDot"/>
            <a:round/>
            <a:headEnd type="arrow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D372B8-4CB1-4A7C-AA48-0A9D10C2BE3F}"/>
              </a:ext>
            </a:extLst>
          </p:cNvPr>
          <p:cNvSpPr txBox="1"/>
          <p:nvPr/>
        </p:nvSpPr>
        <p:spPr>
          <a:xfrm>
            <a:off x="5913972" y="3366861"/>
            <a:ext cx="3223353" cy="36933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выполнения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394616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одержимое 2"/>
          <p:cNvSpPr txBox="1">
            <a:spLocks/>
          </p:cNvSpPr>
          <p:nvPr/>
        </p:nvSpPr>
        <p:spPr>
          <a:xfrm>
            <a:off x="206798" y="4757284"/>
            <a:ext cx="8717917" cy="1959423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ctr">
              <a:spcBef>
                <a:spcPts val="0"/>
              </a:spcBef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в МОУО по защищенному каналу:</a:t>
            </a:r>
          </a:p>
          <a:p>
            <a:pPr marL="0" indent="4572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участников (без распределения по аудиториям!) ИС-01</a:t>
            </a:r>
          </a:p>
          <a:p>
            <a:pPr marL="0" indent="4572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Ведомости учёта проведения ИС-02</a:t>
            </a:r>
          </a:p>
          <a:p>
            <a:pPr marL="0" indent="4572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эксперта по оцениванию ответов участников ИС-08</a:t>
            </a:r>
          </a:p>
          <a:p>
            <a:pPr marL="0" indent="4572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Специализированную форму для внесения информации из протоколов экспертов по оцениванию ответов участников итогового собеседования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47505" y="857095"/>
            <a:ext cx="4379968" cy="3942162"/>
            <a:chOff x="714375" y="1268760"/>
            <a:chExt cx="3728200" cy="3778829"/>
          </a:xfrm>
        </p:grpSpPr>
        <p:sp>
          <p:nvSpPr>
            <p:cNvPr id="7" name="AutoShape 490"/>
            <p:cNvSpPr>
              <a:spLocks noChangeAspect="1" noChangeArrowheads="1" noTextEdit="1"/>
            </p:cNvSpPr>
            <p:nvPr/>
          </p:nvSpPr>
          <p:spPr bwMode="auto">
            <a:xfrm>
              <a:off x="774712" y="1326015"/>
              <a:ext cx="3604350" cy="363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8" name="Freeform 491"/>
            <p:cNvSpPr>
              <a:spLocks/>
            </p:cNvSpPr>
            <p:nvPr/>
          </p:nvSpPr>
          <p:spPr bwMode="auto">
            <a:xfrm>
              <a:off x="1859193" y="2546939"/>
              <a:ext cx="1433801" cy="1211639"/>
            </a:xfrm>
            <a:custGeom>
              <a:avLst/>
              <a:gdLst>
                <a:gd name="T0" fmla="*/ 225 w 1081"/>
                <a:gd name="T1" fmla="*/ 783 h 938"/>
                <a:gd name="T2" fmla="*/ 0 w 1081"/>
                <a:gd name="T3" fmla="*/ 391 h 938"/>
                <a:gd name="T4" fmla="*/ 225 w 1081"/>
                <a:gd name="T5" fmla="*/ 0 h 938"/>
                <a:gd name="T6" fmla="*/ 678 w 1081"/>
                <a:gd name="T7" fmla="*/ 0 h 938"/>
                <a:gd name="T8" fmla="*/ 903 w 1081"/>
                <a:gd name="T9" fmla="*/ 391 h 938"/>
                <a:gd name="T10" fmla="*/ 678 w 1081"/>
                <a:gd name="T11" fmla="*/ 783 h 938"/>
                <a:gd name="T12" fmla="*/ 225 w 1081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8"/>
                <a:gd name="T23" fmla="*/ 1081 w 1081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8">
                  <a:moveTo>
                    <a:pt x="269" y="938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8"/>
                  </a:lnTo>
                  <a:lnTo>
                    <a:pt x="269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9" name="Freeform 492"/>
            <p:cNvSpPr>
              <a:spLocks/>
            </p:cNvSpPr>
            <p:nvPr/>
          </p:nvSpPr>
          <p:spPr bwMode="auto">
            <a:xfrm>
              <a:off x="1859193" y="1268760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3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3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71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71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0" name="Freeform 493"/>
            <p:cNvSpPr>
              <a:spLocks/>
            </p:cNvSpPr>
            <p:nvPr/>
          </p:nvSpPr>
          <p:spPr bwMode="auto">
            <a:xfrm>
              <a:off x="1859193" y="3834402"/>
              <a:ext cx="1433801" cy="1213187"/>
            </a:xfrm>
            <a:custGeom>
              <a:avLst/>
              <a:gdLst>
                <a:gd name="T0" fmla="*/ 225 w 1081"/>
                <a:gd name="T1" fmla="*/ 784 h 939"/>
                <a:gd name="T2" fmla="*/ 0 w 1081"/>
                <a:gd name="T3" fmla="*/ 391 h 939"/>
                <a:gd name="T4" fmla="*/ 225 w 1081"/>
                <a:gd name="T5" fmla="*/ 0 h 939"/>
                <a:gd name="T6" fmla="*/ 678 w 1081"/>
                <a:gd name="T7" fmla="*/ 0 h 939"/>
                <a:gd name="T8" fmla="*/ 903 w 1081"/>
                <a:gd name="T9" fmla="*/ 391 h 939"/>
                <a:gd name="T10" fmla="*/ 678 w 1081"/>
                <a:gd name="T11" fmla="*/ 784 h 939"/>
                <a:gd name="T12" fmla="*/ 225 w 1081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1"/>
                <a:gd name="T22" fmla="*/ 0 h 939"/>
                <a:gd name="T23" fmla="*/ 1081 w 1081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1" h="939">
                  <a:moveTo>
                    <a:pt x="269" y="939"/>
                  </a:moveTo>
                  <a:lnTo>
                    <a:pt x="0" y="468"/>
                  </a:lnTo>
                  <a:lnTo>
                    <a:pt x="269" y="0"/>
                  </a:lnTo>
                  <a:lnTo>
                    <a:pt x="812" y="0"/>
                  </a:lnTo>
                  <a:lnTo>
                    <a:pt x="1081" y="468"/>
                  </a:lnTo>
                  <a:lnTo>
                    <a:pt x="812" y="939"/>
                  </a:lnTo>
                  <a:lnTo>
                    <a:pt x="269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1" name="Freeform 494"/>
            <p:cNvSpPr>
              <a:spLocks/>
            </p:cNvSpPr>
            <p:nvPr/>
          </p:nvSpPr>
          <p:spPr bwMode="auto">
            <a:xfrm>
              <a:off x="3008774" y="1912492"/>
              <a:ext cx="1433801" cy="1213187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2" name="Freeform 495"/>
            <p:cNvSpPr>
              <a:spLocks/>
            </p:cNvSpPr>
            <p:nvPr/>
          </p:nvSpPr>
          <p:spPr bwMode="auto">
            <a:xfrm>
              <a:off x="714375" y="1912492"/>
              <a:ext cx="1435389" cy="1213187"/>
            </a:xfrm>
            <a:custGeom>
              <a:avLst/>
              <a:gdLst>
                <a:gd name="T0" fmla="*/ 226 w 1082"/>
                <a:gd name="T1" fmla="*/ 784 h 939"/>
                <a:gd name="T2" fmla="*/ 0 w 1082"/>
                <a:gd name="T3" fmla="*/ 393 h 939"/>
                <a:gd name="T4" fmla="*/ 226 w 1082"/>
                <a:gd name="T5" fmla="*/ 0 h 939"/>
                <a:gd name="T6" fmla="*/ 678 w 1082"/>
                <a:gd name="T7" fmla="*/ 0 h 939"/>
                <a:gd name="T8" fmla="*/ 904 w 1082"/>
                <a:gd name="T9" fmla="*/ 393 h 939"/>
                <a:gd name="T10" fmla="*/ 678 w 1082"/>
                <a:gd name="T11" fmla="*/ 784 h 939"/>
                <a:gd name="T12" fmla="*/ 226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3" name="Freeform 496"/>
            <p:cNvSpPr>
              <a:spLocks/>
            </p:cNvSpPr>
            <p:nvPr/>
          </p:nvSpPr>
          <p:spPr bwMode="auto">
            <a:xfrm>
              <a:off x="714375" y="3190670"/>
              <a:ext cx="1435389" cy="1211639"/>
            </a:xfrm>
            <a:custGeom>
              <a:avLst/>
              <a:gdLst>
                <a:gd name="T0" fmla="*/ 226 w 1082"/>
                <a:gd name="T1" fmla="*/ 783 h 938"/>
                <a:gd name="T2" fmla="*/ 0 w 1082"/>
                <a:gd name="T3" fmla="*/ 390 h 938"/>
                <a:gd name="T4" fmla="*/ 226 w 1082"/>
                <a:gd name="T5" fmla="*/ 0 h 938"/>
                <a:gd name="T6" fmla="*/ 678 w 1082"/>
                <a:gd name="T7" fmla="*/ 0 h 938"/>
                <a:gd name="T8" fmla="*/ 904 w 1082"/>
                <a:gd name="T9" fmla="*/ 390 h 938"/>
                <a:gd name="T10" fmla="*/ 678 w 1082"/>
                <a:gd name="T11" fmla="*/ 783 h 938"/>
                <a:gd name="T12" fmla="*/ 226 w 1082"/>
                <a:gd name="T13" fmla="*/ 783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100000">
                  <a:srgbClr val="808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9496" tIns="49748" rIns="99496" bIns="49748" anchor="ctr"/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050" kern="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4" name="Freeform 497"/>
            <p:cNvSpPr>
              <a:spLocks/>
            </p:cNvSpPr>
            <p:nvPr/>
          </p:nvSpPr>
          <p:spPr bwMode="auto">
            <a:xfrm>
              <a:off x="1940172" y="1315183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5" name="Freeform 498"/>
            <p:cNvSpPr>
              <a:spLocks/>
            </p:cNvSpPr>
            <p:nvPr/>
          </p:nvSpPr>
          <p:spPr bwMode="auto">
            <a:xfrm>
              <a:off x="785827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6" name="Freeform 499"/>
            <p:cNvSpPr>
              <a:spLocks/>
            </p:cNvSpPr>
            <p:nvPr/>
          </p:nvSpPr>
          <p:spPr bwMode="auto">
            <a:xfrm>
              <a:off x="3054821" y="1971294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7" name="Freeform 500"/>
            <p:cNvSpPr>
              <a:spLocks/>
            </p:cNvSpPr>
            <p:nvPr/>
          </p:nvSpPr>
          <p:spPr bwMode="auto">
            <a:xfrm>
              <a:off x="1940172" y="2602646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8" name="Freeform 501"/>
            <p:cNvSpPr>
              <a:spLocks/>
            </p:cNvSpPr>
            <p:nvPr/>
          </p:nvSpPr>
          <p:spPr bwMode="auto">
            <a:xfrm>
              <a:off x="785827" y="3233999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19" name="Freeform 502"/>
            <p:cNvSpPr>
              <a:spLocks/>
            </p:cNvSpPr>
            <p:nvPr/>
          </p:nvSpPr>
          <p:spPr bwMode="auto">
            <a:xfrm>
              <a:off x="1940172" y="3900942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5" name="Text Box 508"/>
            <p:cNvSpPr txBox="1">
              <a:spLocks noChangeArrowheads="1"/>
            </p:cNvSpPr>
            <p:nvPr/>
          </p:nvSpPr>
          <p:spPr bwMode="auto">
            <a:xfrm>
              <a:off x="1940172" y="3031693"/>
              <a:ext cx="1308319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95363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УЧАСТНИКИ</a:t>
              </a:r>
              <a:endPara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508"/>
            <p:cNvSpPr txBox="1">
              <a:spLocks noChangeArrowheads="1"/>
            </p:cNvSpPr>
            <p:nvPr/>
          </p:nvSpPr>
          <p:spPr bwMode="auto">
            <a:xfrm>
              <a:off x="1911263" y="1625490"/>
              <a:ext cx="1308319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667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ЭКЗАМЕНАТОР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-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СОБЕСЕДНИК</a:t>
              </a:r>
            </a:p>
          </p:txBody>
        </p:sp>
        <p:sp>
          <p:nvSpPr>
            <p:cNvPr id="35" name="Text Box 508"/>
            <p:cNvSpPr txBox="1">
              <a:spLocks noChangeArrowheads="1"/>
            </p:cNvSpPr>
            <p:nvPr/>
          </p:nvSpPr>
          <p:spPr bwMode="auto">
            <a:xfrm>
              <a:off x="2991809" y="2372950"/>
              <a:ext cx="1416163" cy="4162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9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ОТВЕТСТВЕННЫЙ ОРГАНИЗАТОР </a:t>
              </a:r>
              <a:endParaRPr kumimoji="0" lang="en-US" altLang="zh-CN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08"/>
            <p:cNvSpPr txBox="1">
              <a:spLocks noChangeArrowheads="1"/>
            </p:cNvSpPr>
            <p:nvPr/>
          </p:nvSpPr>
          <p:spPr bwMode="auto">
            <a:xfrm>
              <a:off x="714375" y="2219256"/>
              <a:ext cx="1416163" cy="619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ОРГАНИЗАТОР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ВНЕ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АУДИТОРИИ</a:t>
              </a:r>
            </a:p>
          </p:txBody>
        </p:sp>
        <p:sp>
          <p:nvSpPr>
            <p:cNvPr id="37" name="Text Box 508"/>
            <p:cNvSpPr txBox="1">
              <a:spLocks noChangeArrowheads="1"/>
            </p:cNvSpPr>
            <p:nvPr/>
          </p:nvSpPr>
          <p:spPr bwMode="auto">
            <a:xfrm>
              <a:off x="714375" y="3634818"/>
              <a:ext cx="1416163" cy="297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1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ЭКСПЕРТ</a:t>
              </a:r>
            </a:p>
          </p:txBody>
        </p:sp>
        <p:sp>
          <p:nvSpPr>
            <p:cNvPr id="38" name="Text Box 508"/>
            <p:cNvSpPr txBox="1">
              <a:spLocks noChangeArrowheads="1"/>
            </p:cNvSpPr>
            <p:nvPr/>
          </p:nvSpPr>
          <p:spPr bwMode="auto">
            <a:xfrm>
              <a:off x="1854639" y="4258540"/>
              <a:ext cx="1442068" cy="4841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ТЕХНИЧЕСКИЙ</a:t>
              </a:r>
            </a:p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105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СПЕЦИАЛИСТ</a:t>
              </a:r>
            </a:p>
          </p:txBody>
        </p:sp>
        <p:sp>
          <p:nvSpPr>
            <p:cNvPr id="62" name="Freeform 494"/>
            <p:cNvSpPr>
              <a:spLocks/>
            </p:cNvSpPr>
            <p:nvPr/>
          </p:nvSpPr>
          <p:spPr bwMode="auto">
            <a:xfrm>
              <a:off x="2974172" y="3201502"/>
              <a:ext cx="1433801" cy="1213187"/>
            </a:xfrm>
            <a:custGeom>
              <a:avLst/>
              <a:gdLst>
                <a:gd name="T0" fmla="*/ 225 w 1082"/>
                <a:gd name="T1" fmla="*/ 784 h 939"/>
                <a:gd name="T2" fmla="*/ 0 w 1082"/>
                <a:gd name="T3" fmla="*/ 393 h 939"/>
                <a:gd name="T4" fmla="*/ 225 w 1082"/>
                <a:gd name="T5" fmla="*/ 0 h 939"/>
                <a:gd name="T6" fmla="*/ 678 w 1082"/>
                <a:gd name="T7" fmla="*/ 0 h 939"/>
                <a:gd name="T8" fmla="*/ 903 w 1082"/>
                <a:gd name="T9" fmla="*/ 393 h 939"/>
                <a:gd name="T10" fmla="*/ 678 w 1082"/>
                <a:gd name="T11" fmla="*/ 784 h 939"/>
                <a:gd name="T12" fmla="*/ 225 w 1082"/>
                <a:gd name="T13" fmla="*/ 784 h 9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9"/>
                <a:gd name="T23" fmla="*/ 1082 w 1082"/>
                <a:gd name="T24" fmla="*/ 939 h 9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9">
                  <a:moveTo>
                    <a:pt x="270" y="939"/>
                  </a:moveTo>
                  <a:lnTo>
                    <a:pt x="0" y="471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71"/>
                  </a:lnTo>
                  <a:lnTo>
                    <a:pt x="812" y="939"/>
                  </a:lnTo>
                  <a:lnTo>
                    <a:pt x="270" y="939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63" name="Freeform 499"/>
            <p:cNvSpPr>
              <a:spLocks/>
            </p:cNvSpPr>
            <p:nvPr/>
          </p:nvSpPr>
          <p:spPr bwMode="auto">
            <a:xfrm>
              <a:off x="3020219" y="3260303"/>
              <a:ext cx="1295661" cy="550886"/>
            </a:xfrm>
            <a:custGeom>
              <a:avLst/>
              <a:gdLst>
                <a:gd name="T0" fmla="*/ 0 w 666"/>
                <a:gd name="T1" fmla="*/ 356 h 290"/>
                <a:gd name="T2" fmla="*/ 203 w 666"/>
                <a:gd name="T3" fmla="*/ 0 h 290"/>
                <a:gd name="T4" fmla="*/ 613 w 666"/>
                <a:gd name="T5" fmla="*/ 0 h 290"/>
                <a:gd name="T6" fmla="*/ 816 w 666"/>
                <a:gd name="T7" fmla="*/ 356 h 290"/>
                <a:gd name="T8" fmla="*/ 0 w 666"/>
                <a:gd name="T9" fmla="*/ 356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"/>
                <a:gd name="T16" fmla="*/ 0 h 290"/>
                <a:gd name="T17" fmla="*/ 666 w 666"/>
                <a:gd name="T18" fmla="*/ 290 h 2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" h="290">
                  <a:moveTo>
                    <a:pt x="0" y="290"/>
                  </a:moveTo>
                  <a:lnTo>
                    <a:pt x="166" y="0"/>
                  </a:lnTo>
                  <a:lnTo>
                    <a:pt x="500" y="0"/>
                  </a:lnTo>
                  <a:lnTo>
                    <a:pt x="666" y="290"/>
                  </a:lnTo>
                  <a:lnTo>
                    <a:pt x="0" y="29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9496" tIns="49748" rIns="99496" bIns="49748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64" name="Text Box 508"/>
            <p:cNvSpPr txBox="1">
              <a:spLocks noChangeArrowheads="1"/>
            </p:cNvSpPr>
            <p:nvPr/>
          </p:nvSpPr>
          <p:spPr bwMode="auto">
            <a:xfrm>
              <a:off x="2957207" y="3508243"/>
              <a:ext cx="1416163" cy="5859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52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496" tIns="49748" rIns="99496" bIns="49748">
              <a:spAutoFit/>
            </a:bodyPr>
            <a:lstStyle>
              <a:lvl1pPr defTabSz="995363" eaLnBrk="0" hangingPunct="0">
                <a:spcBef>
                  <a:spcPct val="20000"/>
                </a:spcBef>
                <a:buChar char="•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95363" eaLnBrk="0" hangingPunct="0">
                <a:spcBef>
                  <a:spcPct val="20000"/>
                </a:spcBef>
                <a:buChar char="–"/>
                <a:defRPr sz="2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95363" eaLnBrk="0" hangingPunct="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95363" eaLnBrk="0" hangingPunct="0">
                <a:spcBef>
                  <a:spcPct val="20000"/>
                </a:spcBef>
                <a:buChar char="–"/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95363" eaLnBrk="0" hangingPunct="0">
                <a:spcBef>
                  <a:spcPct val="20000"/>
                </a:spcBef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 eaLnBrk="1" fontAlgn="auto" latinLnBrk="1" hangingPunct="1"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ru-RU" altLang="zh-CN" sz="28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rPr>
                <a:t>РЦОИ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Line 504"/>
          <p:cNvSpPr>
            <a:spLocks noChangeShapeType="1"/>
          </p:cNvSpPr>
          <p:nvPr/>
        </p:nvSpPr>
        <p:spPr bwMode="auto">
          <a:xfrm>
            <a:off x="4421962" y="2695139"/>
            <a:ext cx="666114" cy="1729"/>
          </a:xfrm>
          <a:prstGeom prst="line">
            <a:avLst/>
          </a:prstGeom>
          <a:noFill/>
          <a:ln w="38100">
            <a:solidFill>
              <a:schemeClr val="accent6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66" name="Line 504"/>
          <p:cNvSpPr>
            <a:spLocks noChangeShapeType="1"/>
          </p:cNvSpPr>
          <p:nvPr/>
        </p:nvSpPr>
        <p:spPr bwMode="auto">
          <a:xfrm>
            <a:off x="6048164" y="3072140"/>
            <a:ext cx="0" cy="713719"/>
          </a:xfrm>
          <a:prstGeom prst="line">
            <a:avLst/>
          </a:prstGeom>
          <a:noFill/>
          <a:ln w="38100">
            <a:solidFill>
              <a:srgbClr val="FF5722"/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67" name="Скругленный прямоугольник 6"/>
          <p:cNvSpPr/>
          <p:nvPr/>
        </p:nvSpPr>
        <p:spPr bwMode="auto">
          <a:xfrm>
            <a:off x="5084406" y="1123669"/>
            <a:ext cx="3881016" cy="3159535"/>
          </a:xfrm>
          <a:prstGeom prst="rect">
            <a:avLst/>
          </a:prstGeom>
          <a:ln w="57150"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0490" tIns="55245" rIns="110490" bIns="55245" spcCol="1270" anchor="ctr"/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необходимое количество аудиторий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Распределяет участников итогового собеседования по аудиториям проведения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 в списке участников итогового собеседования поле «Аудитория»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CC9309F-CF14-44B0-B2EF-0598433CEC0E}"/>
              </a:ext>
            </a:extLst>
          </p:cNvPr>
          <p:cNvSpPr/>
          <p:nvPr/>
        </p:nvSpPr>
        <p:spPr>
          <a:xfrm>
            <a:off x="-6243" y="21994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ИС-9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Line 504">
            <a:extLst>
              <a:ext uri="{FF2B5EF4-FFF2-40B4-BE49-F238E27FC236}">
                <a16:creationId xmlns:a16="http://schemas.microsoft.com/office/drawing/2014/main" id="{2B63F974-1050-4C6C-A029-6586B0A05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8422" y="4182184"/>
            <a:ext cx="0" cy="752630"/>
          </a:xfrm>
          <a:prstGeom prst="line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sysDot"/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34" charset="-127"/>
              <a:ea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7635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22464" y="894973"/>
            <a:ext cx="6681768" cy="3426816"/>
            <a:chOff x="191441" y="111366"/>
            <a:chExt cx="6681768" cy="3426816"/>
          </a:xfrm>
        </p:grpSpPr>
        <p:sp>
          <p:nvSpPr>
            <p:cNvPr id="31" name="Freeform 485"/>
            <p:cNvSpPr>
              <a:spLocks/>
            </p:cNvSpPr>
            <p:nvPr/>
          </p:nvSpPr>
          <p:spPr bwMode="auto">
            <a:xfrm>
              <a:off x="4007199" y="163287"/>
              <a:ext cx="2866010" cy="2473965"/>
            </a:xfrm>
            <a:custGeom>
              <a:avLst/>
              <a:gdLst>
                <a:gd name="T0" fmla="*/ 379 w 1082"/>
                <a:gd name="T1" fmla="*/ 1317 h 938"/>
                <a:gd name="T2" fmla="*/ 0 w 1082"/>
                <a:gd name="T3" fmla="*/ 656 h 938"/>
                <a:gd name="T4" fmla="*/ 379 w 1082"/>
                <a:gd name="T5" fmla="*/ 0 h 938"/>
                <a:gd name="T6" fmla="*/ 1140 w 1082"/>
                <a:gd name="T7" fmla="*/ 0 h 938"/>
                <a:gd name="T8" fmla="*/ 1519 w 1082"/>
                <a:gd name="T9" fmla="*/ 656 h 938"/>
                <a:gd name="T10" fmla="*/ 1140 w 1082"/>
                <a:gd name="T11" fmla="*/ 1317 h 938"/>
                <a:gd name="T12" fmla="*/ 379 w 1082"/>
                <a:gd name="T13" fmla="*/ 1317 h 9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2"/>
                <a:gd name="T22" fmla="*/ 0 h 938"/>
                <a:gd name="T23" fmla="*/ 1082 w 1082"/>
                <a:gd name="T24" fmla="*/ 938 h 9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2" h="938">
                  <a:moveTo>
                    <a:pt x="270" y="938"/>
                  </a:moveTo>
                  <a:lnTo>
                    <a:pt x="0" y="467"/>
                  </a:lnTo>
                  <a:lnTo>
                    <a:pt x="270" y="0"/>
                  </a:lnTo>
                  <a:lnTo>
                    <a:pt x="812" y="0"/>
                  </a:lnTo>
                  <a:lnTo>
                    <a:pt x="1082" y="467"/>
                  </a:lnTo>
                  <a:lnTo>
                    <a:pt x="812" y="938"/>
                  </a:lnTo>
                  <a:lnTo>
                    <a:pt x="270" y="93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lIns="99496" tIns="49748" rIns="99496" bIns="49748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191441" y="111366"/>
              <a:ext cx="3548874" cy="3426816"/>
              <a:chOff x="714375" y="1268760"/>
              <a:chExt cx="3728200" cy="3778829"/>
            </a:xfrm>
          </p:grpSpPr>
          <p:sp>
            <p:nvSpPr>
              <p:cNvPr id="7" name="AutoShape 490"/>
              <p:cNvSpPr>
                <a:spLocks noChangeAspect="1" noChangeArrowheads="1" noTextEdit="1"/>
              </p:cNvSpPr>
              <p:nvPr/>
            </p:nvSpPr>
            <p:spPr bwMode="auto">
              <a:xfrm>
                <a:off x="774712" y="1326015"/>
                <a:ext cx="3604350" cy="36333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8" name="Freeform 491"/>
              <p:cNvSpPr>
                <a:spLocks/>
              </p:cNvSpPr>
              <p:nvPr/>
            </p:nvSpPr>
            <p:spPr bwMode="auto">
              <a:xfrm>
                <a:off x="1859193" y="2546939"/>
                <a:ext cx="1433801" cy="1211639"/>
              </a:xfrm>
              <a:custGeom>
                <a:avLst/>
                <a:gdLst>
                  <a:gd name="T0" fmla="*/ 225 w 1081"/>
                  <a:gd name="T1" fmla="*/ 783 h 938"/>
                  <a:gd name="T2" fmla="*/ 0 w 1081"/>
                  <a:gd name="T3" fmla="*/ 391 h 938"/>
                  <a:gd name="T4" fmla="*/ 225 w 1081"/>
                  <a:gd name="T5" fmla="*/ 0 h 938"/>
                  <a:gd name="T6" fmla="*/ 678 w 1081"/>
                  <a:gd name="T7" fmla="*/ 0 h 938"/>
                  <a:gd name="T8" fmla="*/ 903 w 1081"/>
                  <a:gd name="T9" fmla="*/ 391 h 938"/>
                  <a:gd name="T10" fmla="*/ 678 w 1081"/>
                  <a:gd name="T11" fmla="*/ 783 h 938"/>
                  <a:gd name="T12" fmla="*/ 225 w 1081"/>
                  <a:gd name="T13" fmla="*/ 783 h 9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8"/>
                  <a:gd name="T23" fmla="*/ 1081 w 1081"/>
                  <a:gd name="T24" fmla="*/ 938 h 9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8">
                    <a:moveTo>
                      <a:pt x="269" y="938"/>
                    </a:moveTo>
                    <a:lnTo>
                      <a:pt x="0" y="468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68"/>
                    </a:lnTo>
                    <a:lnTo>
                      <a:pt x="812" y="938"/>
                    </a:lnTo>
                    <a:lnTo>
                      <a:pt x="269" y="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9" name="Freeform 492"/>
              <p:cNvSpPr>
                <a:spLocks/>
              </p:cNvSpPr>
              <p:nvPr/>
            </p:nvSpPr>
            <p:spPr bwMode="auto">
              <a:xfrm>
                <a:off x="1859193" y="1268760"/>
                <a:ext cx="1433801" cy="1213187"/>
              </a:xfrm>
              <a:custGeom>
                <a:avLst/>
                <a:gdLst>
                  <a:gd name="T0" fmla="*/ 225 w 1081"/>
                  <a:gd name="T1" fmla="*/ 784 h 939"/>
                  <a:gd name="T2" fmla="*/ 0 w 1081"/>
                  <a:gd name="T3" fmla="*/ 393 h 939"/>
                  <a:gd name="T4" fmla="*/ 225 w 1081"/>
                  <a:gd name="T5" fmla="*/ 0 h 939"/>
                  <a:gd name="T6" fmla="*/ 678 w 1081"/>
                  <a:gd name="T7" fmla="*/ 0 h 939"/>
                  <a:gd name="T8" fmla="*/ 903 w 1081"/>
                  <a:gd name="T9" fmla="*/ 393 h 939"/>
                  <a:gd name="T10" fmla="*/ 678 w 1081"/>
                  <a:gd name="T11" fmla="*/ 784 h 939"/>
                  <a:gd name="T12" fmla="*/ 225 w 1081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9"/>
                  <a:gd name="T23" fmla="*/ 1081 w 1081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9">
                    <a:moveTo>
                      <a:pt x="269" y="939"/>
                    </a:moveTo>
                    <a:lnTo>
                      <a:pt x="0" y="471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71"/>
                    </a:lnTo>
                    <a:lnTo>
                      <a:pt x="812" y="939"/>
                    </a:lnTo>
                    <a:lnTo>
                      <a:pt x="269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0" name="Freeform 493"/>
              <p:cNvSpPr>
                <a:spLocks/>
              </p:cNvSpPr>
              <p:nvPr/>
            </p:nvSpPr>
            <p:spPr bwMode="auto">
              <a:xfrm>
                <a:off x="1859193" y="3834402"/>
                <a:ext cx="1433801" cy="1213187"/>
              </a:xfrm>
              <a:custGeom>
                <a:avLst/>
                <a:gdLst>
                  <a:gd name="T0" fmla="*/ 225 w 1081"/>
                  <a:gd name="T1" fmla="*/ 784 h 939"/>
                  <a:gd name="T2" fmla="*/ 0 w 1081"/>
                  <a:gd name="T3" fmla="*/ 391 h 939"/>
                  <a:gd name="T4" fmla="*/ 225 w 1081"/>
                  <a:gd name="T5" fmla="*/ 0 h 939"/>
                  <a:gd name="T6" fmla="*/ 678 w 1081"/>
                  <a:gd name="T7" fmla="*/ 0 h 939"/>
                  <a:gd name="T8" fmla="*/ 903 w 1081"/>
                  <a:gd name="T9" fmla="*/ 391 h 939"/>
                  <a:gd name="T10" fmla="*/ 678 w 1081"/>
                  <a:gd name="T11" fmla="*/ 784 h 939"/>
                  <a:gd name="T12" fmla="*/ 225 w 1081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1"/>
                  <a:gd name="T22" fmla="*/ 0 h 939"/>
                  <a:gd name="T23" fmla="*/ 1081 w 1081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1" h="939">
                    <a:moveTo>
                      <a:pt x="269" y="939"/>
                    </a:moveTo>
                    <a:lnTo>
                      <a:pt x="0" y="468"/>
                    </a:lnTo>
                    <a:lnTo>
                      <a:pt x="269" y="0"/>
                    </a:lnTo>
                    <a:lnTo>
                      <a:pt x="812" y="0"/>
                    </a:lnTo>
                    <a:lnTo>
                      <a:pt x="1081" y="468"/>
                    </a:lnTo>
                    <a:lnTo>
                      <a:pt x="812" y="939"/>
                    </a:lnTo>
                    <a:lnTo>
                      <a:pt x="269" y="939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1" name="Freeform 494"/>
              <p:cNvSpPr>
                <a:spLocks/>
              </p:cNvSpPr>
              <p:nvPr/>
            </p:nvSpPr>
            <p:spPr bwMode="auto">
              <a:xfrm>
                <a:off x="3008774" y="1912492"/>
                <a:ext cx="1433801" cy="1213187"/>
              </a:xfrm>
              <a:custGeom>
                <a:avLst/>
                <a:gdLst>
                  <a:gd name="T0" fmla="*/ 225 w 1082"/>
                  <a:gd name="T1" fmla="*/ 784 h 939"/>
                  <a:gd name="T2" fmla="*/ 0 w 1082"/>
                  <a:gd name="T3" fmla="*/ 393 h 939"/>
                  <a:gd name="T4" fmla="*/ 225 w 1082"/>
                  <a:gd name="T5" fmla="*/ 0 h 939"/>
                  <a:gd name="T6" fmla="*/ 678 w 1082"/>
                  <a:gd name="T7" fmla="*/ 0 h 939"/>
                  <a:gd name="T8" fmla="*/ 903 w 1082"/>
                  <a:gd name="T9" fmla="*/ 393 h 939"/>
                  <a:gd name="T10" fmla="*/ 678 w 1082"/>
                  <a:gd name="T11" fmla="*/ 784 h 939"/>
                  <a:gd name="T12" fmla="*/ 225 w 1082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9"/>
                  <a:gd name="T23" fmla="*/ 1082 w 1082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9">
                    <a:moveTo>
                      <a:pt x="270" y="939"/>
                    </a:moveTo>
                    <a:lnTo>
                      <a:pt x="0" y="471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71"/>
                    </a:lnTo>
                    <a:lnTo>
                      <a:pt x="812" y="939"/>
                    </a:lnTo>
                    <a:lnTo>
                      <a:pt x="270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2" name="Freeform 495"/>
              <p:cNvSpPr>
                <a:spLocks/>
              </p:cNvSpPr>
              <p:nvPr/>
            </p:nvSpPr>
            <p:spPr bwMode="auto">
              <a:xfrm>
                <a:off x="714375" y="1912492"/>
                <a:ext cx="1435389" cy="1213187"/>
              </a:xfrm>
              <a:custGeom>
                <a:avLst/>
                <a:gdLst>
                  <a:gd name="T0" fmla="*/ 226 w 1082"/>
                  <a:gd name="T1" fmla="*/ 784 h 939"/>
                  <a:gd name="T2" fmla="*/ 0 w 1082"/>
                  <a:gd name="T3" fmla="*/ 393 h 939"/>
                  <a:gd name="T4" fmla="*/ 226 w 1082"/>
                  <a:gd name="T5" fmla="*/ 0 h 939"/>
                  <a:gd name="T6" fmla="*/ 678 w 1082"/>
                  <a:gd name="T7" fmla="*/ 0 h 939"/>
                  <a:gd name="T8" fmla="*/ 904 w 1082"/>
                  <a:gd name="T9" fmla="*/ 393 h 939"/>
                  <a:gd name="T10" fmla="*/ 678 w 1082"/>
                  <a:gd name="T11" fmla="*/ 784 h 939"/>
                  <a:gd name="T12" fmla="*/ 226 w 1082"/>
                  <a:gd name="T13" fmla="*/ 784 h 9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9"/>
                  <a:gd name="T23" fmla="*/ 1082 w 1082"/>
                  <a:gd name="T24" fmla="*/ 939 h 9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9">
                    <a:moveTo>
                      <a:pt x="270" y="939"/>
                    </a:moveTo>
                    <a:lnTo>
                      <a:pt x="0" y="471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71"/>
                    </a:lnTo>
                    <a:lnTo>
                      <a:pt x="812" y="939"/>
                    </a:lnTo>
                    <a:lnTo>
                      <a:pt x="270" y="9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3" name="Freeform 496"/>
              <p:cNvSpPr>
                <a:spLocks/>
              </p:cNvSpPr>
              <p:nvPr/>
            </p:nvSpPr>
            <p:spPr bwMode="auto">
              <a:xfrm>
                <a:off x="714375" y="3190670"/>
                <a:ext cx="1435389" cy="1211639"/>
              </a:xfrm>
              <a:custGeom>
                <a:avLst/>
                <a:gdLst>
                  <a:gd name="T0" fmla="*/ 226 w 1082"/>
                  <a:gd name="T1" fmla="*/ 783 h 938"/>
                  <a:gd name="T2" fmla="*/ 0 w 1082"/>
                  <a:gd name="T3" fmla="*/ 390 h 938"/>
                  <a:gd name="T4" fmla="*/ 226 w 1082"/>
                  <a:gd name="T5" fmla="*/ 0 h 938"/>
                  <a:gd name="T6" fmla="*/ 678 w 1082"/>
                  <a:gd name="T7" fmla="*/ 0 h 938"/>
                  <a:gd name="T8" fmla="*/ 904 w 1082"/>
                  <a:gd name="T9" fmla="*/ 390 h 938"/>
                  <a:gd name="T10" fmla="*/ 678 w 1082"/>
                  <a:gd name="T11" fmla="*/ 783 h 938"/>
                  <a:gd name="T12" fmla="*/ 226 w 1082"/>
                  <a:gd name="T13" fmla="*/ 783 h 9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2"/>
                  <a:gd name="T22" fmla="*/ 0 h 938"/>
                  <a:gd name="T23" fmla="*/ 1082 w 1082"/>
                  <a:gd name="T24" fmla="*/ 938 h 9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2" h="938">
                    <a:moveTo>
                      <a:pt x="270" y="938"/>
                    </a:moveTo>
                    <a:lnTo>
                      <a:pt x="0" y="467"/>
                    </a:lnTo>
                    <a:lnTo>
                      <a:pt x="270" y="0"/>
                    </a:lnTo>
                    <a:lnTo>
                      <a:pt x="812" y="0"/>
                    </a:lnTo>
                    <a:lnTo>
                      <a:pt x="1082" y="467"/>
                    </a:lnTo>
                    <a:lnTo>
                      <a:pt x="812" y="938"/>
                    </a:lnTo>
                    <a:lnTo>
                      <a:pt x="270" y="93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CDCDC"/>
                  </a:gs>
                  <a:gs pos="100000">
                    <a:srgbClr val="80808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9496" tIns="49748" rIns="99496" bIns="49748" anchor="ctr"/>
              <a:lstStyle/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050" kern="0">
                  <a:solidFill>
                    <a:srgbClr val="000000"/>
                  </a:solidFill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4" name="Freeform 497"/>
              <p:cNvSpPr>
                <a:spLocks/>
              </p:cNvSpPr>
              <p:nvPr/>
            </p:nvSpPr>
            <p:spPr bwMode="auto">
              <a:xfrm>
                <a:off x="1940172" y="1315183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5" name="Freeform 498"/>
              <p:cNvSpPr>
                <a:spLocks/>
              </p:cNvSpPr>
              <p:nvPr/>
            </p:nvSpPr>
            <p:spPr bwMode="auto">
              <a:xfrm>
                <a:off x="785827" y="1971294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6" name="Freeform 499"/>
              <p:cNvSpPr>
                <a:spLocks/>
              </p:cNvSpPr>
              <p:nvPr/>
            </p:nvSpPr>
            <p:spPr bwMode="auto">
              <a:xfrm>
                <a:off x="3054821" y="1971294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7" name="Freeform 500"/>
              <p:cNvSpPr>
                <a:spLocks/>
              </p:cNvSpPr>
              <p:nvPr/>
            </p:nvSpPr>
            <p:spPr bwMode="auto">
              <a:xfrm>
                <a:off x="1940172" y="2602646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8" name="Freeform 501"/>
              <p:cNvSpPr>
                <a:spLocks/>
              </p:cNvSpPr>
              <p:nvPr/>
            </p:nvSpPr>
            <p:spPr bwMode="auto">
              <a:xfrm>
                <a:off x="785827" y="3233999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19" name="Freeform 502"/>
              <p:cNvSpPr>
                <a:spLocks/>
              </p:cNvSpPr>
              <p:nvPr/>
            </p:nvSpPr>
            <p:spPr bwMode="auto">
              <a:xfrm>
                <a:off x="1940172" y="3900942"/>
                <a:ext cx="1295661" cy="550886"/>
              </a:xfrm>
              <a:custGeom>
                <a:avLst/>
                <a:gdLst>
                  <a:gd name="T0" fmla="*/ 0 w 666"/>
                  <a:gd name="T1" fmla="*/ 356 h 290"/>
                  <a:gd name="T2" fmla="*/ 203 w 666"/>
                  <a:gd name="T3" fmla="*/ 0 h 290"/>
                  <a:gd name="T4" fmla="*/ 613 w 666"/>
                  <a:gd name="T5" fmla="*/ 0 h 290"/>
                  <a:gd name="T6" fmla="*/ 816 w 666"/>
                  <a:gd name="T7" fmla="*/ 356 h 290"/>
                  <a:gd name="T8" fmla="*/ 0 w 666"/>
                  <a:gd name="T9" fmla="*/ 356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6"/>
                  <a:gd name="T16" fmla="*/ 0 h 290"/>
                  <a:gd name="T17" fmla="*/ 666 w 666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6" h="290">
                    <a:moveTo>
                      <a:pt x="0" y="290"/>
                    </a:moveTo>
                    <a:lnTo>
                      <a:pt x="166" y="0"/>
                    </a:lnTo>
                    <a:lnTo>
                      <a:pt x="500" y="0"/>
                    </a:lnTo>
                    <a:lnTo>
                      <a:pt x="666" y="290"/>
                    </a:lnTo>
                    <a:lnTo>
                      <a:pt x="0" y="2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9496" tIns="49748" rIns="99496" bIns="49748"/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im" pitchFamily="34" charset="-127"/>
                  <a:ea typeface="Gulim" pitchFamily="34" charset="-127"/>
                </a:endParaRPr>
              </a:p>
            </p:txBody>
          </p:sp>
          <p:sp>
            <p:nvSpPr>
              <p:cNvPr id="25" name="Text Box 508"/>
              <p:cNvSpPr txBox="1">
                <a:spLocks noChangeArrowheads="1"/>
              </p:cNvSpPr>
              <p:nvPr/>
            </p:nvSpPr>
            <p:spPr bwMode="auto">
              <a:xfrm>
                <a:off x="1940172" y="3031693"/>
                <a:ext cx="1308319" cy="2974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270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95363" eaLnBrk="1" fontAlgn="auto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altLang="zh-CN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УЧАСТНИКИ</a:t>
                </a:r>
                <a:endParaRPr kumimoji="0" lang="en-US" altLang="zh-CN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 Box 508"/>
              <p:cNvSpPr txBox="1">
                <a:spLocks noChangeArrowheads="1"/>
              </p:cNvSpPr>
              <p:nvPr/>
            </p:nvSpPr>
            <p:spPr bwMode="auto">
              <a:xfrm>
                <a:off x="1911263" y="1625490"/>
                <a:ext cx="1308319" cy="6198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266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ЭКЗАМЕНАТОР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-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СОБЕСЕДНИК</a:t>
                </a:r>
              </a:p>
            </p:txBody>
          </p:sp>
          <p:sp>
            <p:nvSpPr>
              <p:cNvPr id="35" name="Text Box 508"/>
              <p:cNvSpPr txBox="1">
                <a:spLocks noChangeArrowheads="1"/>
              </p:cNvSpPr>
              <p:nvPr/>
            </p:nvSpPr>
            <p:spPr bwMode="auto">
              <a:xfrm>
                <a:off x="2991809" y="2372950"/>
                <a:ext cx="1416163" cy="4162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9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ОТВЕТСТВЕННЫЙ ОРГАНИЗАТОР </a:t>
                </a:r>
                <a:endParaRPr kumimoji="0" lang="en-US" altLang="zh-CN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itchFamily="34" charset="-127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 Box 508"/>
              <p:cNvSpPr txBox="1">
                <a:spLocks noChangeArrowheads="1"/>
              </p:cNvSpPr>
              <p:nvPr/>
            </p:nvSpPr>
            <p:spPr bwMode="auto">
              <a:xfrm>
                <a:off x="714375" y="2219256"/>
                <a:ext cx="1416163" cy="6198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3175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ОРГАНИЗАТОР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ВНЕ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АУДИТОРИИ</a:t>
                </a:r>
              </a:p>
            </p:txBody>
          </p:sp>
          <p:sp>
            <p:nvSpPr>
              <p:cNvPr id="37" name="Text Box 508"/>
              <p:cNvSpPr txBox="1">
                <a:spLocks noChangeArrowheads="1"/>
              </p:cNvSpPr>
              <p:nvPr/>
            </p:nvSpPr>
            <p:spPr bwMode="auto">
              <a:xfrm>
                <a:off x="714375" y="3634818"/>
                <a:ext cx="1416163" cy="2974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1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ЭКСПЕРТ</a:t>
                </a:r>
              </a:p>
            </p:txBody>
          </p:sp>
          <p:sp>
            <p:nvSpPr>
              <p:cNvPr id="38" name="Text Box 508"/>
              <p:cNvSpPr txBox="1">
                <a:spLocks noChangeArrowheads="1"/>
              </p:cNvSpPr>
              <p:nvPr/>
            </p:nvSpPr>
            <p:spPr bwMode="auto">
              <a:xfrm>
                <a:off x="1854639" y="4258540"/>
                <a:ext cx="1442068" cy="4841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softEdge rad="1524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9496" tIns="49748" rIns="99496" bIns="49748">
                <a:spAutoFit/>
              </a:bodyPr>
              <a:lstStyle>
                <a:lvl1pPr defTabSz="995363" eaLnBrk="0" hangingPunct="0">
                  <a:spcBef>
                    <a:spcPct val="20000"/>
                  </a:spcBef>
                  <a:buChar char="•"/>
                  <a:defRPr sz="30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995363" eaLnBrk="0" hangingPunct="0">
                  <a:spcBef>
                    <a:spcPct val="20000"/>
                  </a:spcBef>
                  <a:buChar char="–"/>
                  <a:defRPr sz="26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995363" eaLnBrk="0" hangingPunct="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995363" eaLnBrk="0" hangingPunct="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995363" eaLnBrk="0" hangingPunct="0">
                  <a:spcBef>
                    <a:spcPct val="20000"/>
                  </a:spcBef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995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5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ТЕХНИЧЕСКИЙ</a:t>
                </a:r>
              </a:p>
              <a:p>
                <a:pPr lvl="0" algn="ctr" eaLnBrk="1" fontAlgn="auto" latinLnBrk="1" hangingPunct="1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lang="ru-RU" altLang="zh-CN" sz="105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Gulim" pitchFamily="34" charset="-127"/>
                    <a:cs typeface="Times New Roman" panose="02020603050405020304" pitchFamily="18" charset="0"/>
                  </a:rPr>
                  <a:t>СПЕЦИАЛИСТ</a:t>
                </a:r>
              </a:p>
            </p:txBody>
          </p:sp>
        </p:grpSp>
      </p:grpSp>
      <p:sp>
        <p:nvSpPr>
          <p:cNvPr id="58" name="Скругленный прямоугольник 6"/>
          <p:cNvSpPr/>
          <p:nvPr/>
        </p:nvSpPr>
        <p:spPr bwMode="auto">
          <a:xfrm>
            <a:off x="2823430" y="3959257"/>
            <a:ext cx="6177062" cy="2843150"/>
          </a:xfrm>
          <a:prstGeom prst="rect">
            <a:avLst/>
          </a:prstGeom>
          <a:ln w="28575">
            <a:solidFill>
              <a:schemeClr val="accent6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0490" tIns="55245" rIns="110490" bIns="55245" spcCol="1270" anchor="ctr"/>
          <a:lstStyle/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Готовит необходимое количество автоматизированных рабочих мест для участников;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техническую подготовку, тестовую аудиозапись;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Проверяет готовность рабочего места ответственного организатора (выход в интернет, наличие принтера, бумаги)</a:t>
            </a:r>
          </a:p>
          <a:p>
            <a:pPr indent="457200" algn="just" defTabSz="128905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Получает и тиражирует критерии оценивания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чем за сутки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D8D8A53-CFE8-47E5-95FF-C6377B0596D6}"/>
              </a:ext>
            </a:extLst>
          </p:cNvPr>
          <p:cNvGrpSpPr/>
          <p:nvPr/>
        </p:nvGrpSpPr>
        <p:grpSpPr>
          <a:xfrm>
            <a:off x="7068718" y="2002471"/>
            <a:ext cx="1137914" cy="1468442"/>
            <a:chOff x="6235506" y="1960546"/>
            <a:chExt cx="1137914" cy="1468442"/>
          </a:xfrm>
        </p:grpSpPr>
        <p:sp>
          <p:nvSpPr>
            <p:cNvPr id="28" name="Line 504"/>
            <p:cNvSpPr>
              <a:spLocks noChangeShapeType="1"/>
            </p:cNvSpPr>
            <p:nvPr/>
          </p:nvSpPr>
          <p:spPr bwMode="auto">
            <a:xfrm>
              <a:off x="6235506" y="2002203"/>
              <a:ext cx="1137914" cy="0"/>
            </a:xfrm>
            <a:prstGeom prst="line">
              <a:avLst/>
            </a:prstGeom>
            <a:noFill/>
            <a:ln w="76200">
              <a:solidFill>
                <a:srgbClr val="FF5722"/>
              </a:solidFill>
              <a:prstDash val="sysDot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29" name="Line 504"/>
            <p:cNvSpPr>
              <a:spLocks noChangeShapeType="1"/>
            </p:cNvSpPr>
            <p:nvPr/>
          </p:nvSpPr>
          <p:spPr bwMode="auto">
            <a:xfrm rot="16200000" flipV="1">
              <a:off x="6639198" y="2694766"/>
              <a:ext cx="1468442" cy="1"/>
            </a:xfrm>
            <a:prstGeom prst="line">
              <a:avLst/>
            </a:prstGeom>
            <a:noFill/>
            <a:ln w="76200">
              <a:solidFill>
                <a:srgbClr val="FF5722"/>
              </a:solidFill>
              <a:prstDash val="sysDot"/>
              <a:round/>
              <a:headEnd type="arrow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34" charset="-127"/>
                <a:ea typeface="Gulim" pitchFamily="34" charset="-127"/>
              </a:endParaRPr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DBD20DF-C2FA-4B05-AFBF-7975E64FD9DC}"/>
              </a:ext>
            </a:extLst>
          </p:cNvPr>
          <p:cNvSpPr/>
          <p:nvPr/>
        </p:nvSpPr>
        <p:spPr>
          <a:xfrm>
            <a:off x="0" y="-23813"/>
            <a:ext cx="9144000" cy="824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ИС-9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1371E2-BA7A-49D5-828E-E46E8562F30E}"/>
              </a:ext>
            </a:extLst>
          </p:cNvPr>
          <p:cNvSpPr txBox="1"/>
          <p:nvPr/>
        </p:nvSpPr>
        <p:spPr>
          <a:xfrm>
            <a:off x="4306260" y="1857886"/>
            <a:ext cx="223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latinLnBrk="1" hangingPunct="1">
              <a:spcAft>
                <a:spcPts val="0"/>
              </a:spcAft>
              <a:defRPr/>
            </a:pPr>
            <a:r>
              <a:rPr lang="ru-RU" altLang="zh-CN" b="1" kern="0"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ТЕХНИЧЕСКИЙ СПЕЦИАЛИСТ</a:t>
            </a:r>
            <a:endParaRPr lang="ru-RU" altLang="zh-CN" b="1" kern="0" dirty="0"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80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19990</TotalTime>
  <Words>1687</Words>
  <Application>Microsoft Office PowerPoint</Application>
  <PresentationFormat>Экран (4:3)</PresentationFormat>
  <Paragraphs>366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Gulim</vt:lpstr>
      <vt:lpstr>微软雅黑</vt:lpstr>
      <vt:lpstr>宋体</vt:lpstr>
      <vt:lpstr>Arial</vt:lpstr>
      <vt:lpstr>Arial Unicode MS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АннаАДанилина</dc:creator>
  <cp:lastModifiedBy>Анна А. Данилина</cp:lastModifiedBy>
  <cp:revision>937</cp:revision>
  <dcterms:created xsi:type="dcterms:W3CDTF">2010-08-18T13:16:29Z</dcterms:created>
  <dcterms:modified xsi:type="dcterms:W3CDTF">2022-01-28T05:38:24Z</dcterms:modified>
</cp:coreProperties>
</file>