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74" r:id="rId2"/>
    <p:sldId id="282" r:id="rId3"/>
    <p:sldId id="275" r:id="rId4"/>
    <p:sldId id="307" r:id="rId5"/>
    <p:sldId id="308" r:id="rId6"/>
    <p:sldId id="309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10BE8-BF0F-4D04-9157-B3D53A57B68E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CC0F64-6C4D-49CB-B208-0EF3099EE70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727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A4AD486-A4D2-42C6-9213-2B83DBCA86B5}" type="slidenum">
              <a:rPr lang="ru-RU" altLang="ru-RU" smtClean="0"/>
              <a:pPr/>
              <a:t>4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737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818768E-9117-4C1A-8535-59C87AC28174}" type="slidenum">
              <a:rPr lang="ru-RU" altLang="ru-RU" smtClean="0"/>
              <a:pPr/>
              <a:t>6</a:t>
            </a:fld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BC9A2F-88A0-4BA6-9159-6F94EA118B49}" type="datetime1">
              <a:rPr lang="ru-RU"/>
              <a:pPr>
                <a:defRPr/>
              </a:pPr>
              <a:t>02.11.2022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5AB0F9-E6AA-4A8A-9B95-DE574E0C95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54296" y="137160"/>
            <a:ext cx="4489704" cy="9479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92" y="6315456"/>
            <a:ext cx="765048" cy="35356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144" y="2185416"/>
            <a:ext cx="9131808" cy="186537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546100" indent="0">
              <a:spcBef>
                <a:spcPts val="5880"/>
              </a:spcBef>
              <a:spcAft>
                <a:spcPts val="1050"/>
              </a:spcAft>
            </a:pPr>
            <a:r>
              <a:rPr lang="ru" sz="3200" dirty="0">
                <a:solidFill>
                  <a:srgbClr val="C00000"/>
                </a:solidFill>
                <a:latin typeface="Times New Roman"/>
              </a:rPr>
              <a:t>ИТОГОВОЕ УСТНОЕ СОБЕСЕДОВАНИЕ</a:t>
            </a:r>
          </a:p>
          <a:p>
            <a:pPr marL="2197100" indent="0">
              <a:spcAft>
                <a:spcPts val="3570"/>
              </a:spcAft>
            </a:pPr>
            <a:r>
              <a:rPr lang="ru" sz="3200" cap="small" dirty="0">
                <a:solidFill>
                  <a:srgbClr val="C00000"/>
                </a:solidFill>
                <a:latin typeface="Times New Roman"/>
              </a:rPr>
              <a:t>ПО РУССКОМУ </a:t>
            </a:r>
            <a:r>
              <a:rPr lang="ru" sz="3200" cap="small" dirty="0" smtClean="0">
                <a:solidFill>
                  <a:srgbClr val="C00000"/>
                </a:solidFill>
                <a:latin typeface="Times New Roman"/>
              </a:rPr>
              <a:t>ЯЗЫКУ</a:t>
            </a:r>
            <a:endParaRPr lang="ru" sz="3200" cap="small" dirty="0">
              <a:solidFill>
                <a:srgbClr val="C00000"/>
              </a:solidFill>
              <a:latin typeface="Times New Roman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77712" y="146304"/>
            <a:ext cx="3066288" cy="93878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056" y="1091184"/>
            <a:ext cx="1493520" cy="24018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288" y="3761232"/>
            <a:ext cx="1469136" cy="229209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05712" y="341376"/>
            <a:ext cx="6089904" cy="42062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/>
            <a:r>
              <a:rPr lang="ru" sz="3200">
                <a:solidFill>
                  <a:srgbClr val="C00000"/>
                </a:solidFill>
                <a:latin typeface="Times New Roman"/>
              </a:rPr>
              <a:t>Модель итогового собеседования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286256" y="1316736"/>
            <a:ext cx="7223760" cy="725424"/>
          </a:xfrm>
          <a:prstGeom prst="rect">
            <a:avLst/>
          </a:prstGeom>
          <a:solidFill>
            <a:srgbClr val="BCDDFF"/>
          </a:solidFill>
        </p:spPr>
        <p:txBody>
          <a:bodyPr lIns="0" tIns="0" rIns="0" bIns="0">
            <a:noAutofit/>
          </a:bodyPr>
          <a:lstStyle/>
          <a:p>
            <a:pPr marL="12700" marR="63500" indent="0" algn="just">
              <a:lnSpc>
                <a:spcPts val="3072"/>
              </a:lnSpc>
            </a:pPr>
            <a:r>
              <a:rPr lang="ru" sz="2700">
                <a:solidFill>
                  <a:srgbClr val="68007F"/>
                </a:solidFill>
                <a:latin typeface="Calibri"/>
              </a:rPr>
              <a:t>На выполнение работы отводится </a:t>
            </a:r>
            <a:r>
              <a:rPr lang="ru" sz="2700">
                <a:solidFill>
                  <a:srgbClr val="FF3300"/>
                </a:solidFill>
                <a:latin typeface="Calibri"/>
              </a:rPr>
              <a:t>15 минут </a:t>
            </a:r>
            <a:r>
              <a:rPr lang="ru" sz="2700">
                <a:solidFill>
                  <a:srgbClr val="68007F"/>
                </a:solidFill>
                <a:latin typeface="Calibri"/>
              </a:rPr>
              <a:t>на участника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76400" y="2267712"/>
            <a:ext cx="7336536" cy="1414272"/>
          </a:xfrm>
          <a:prstGeom prst="rect">
            <a:avLst/>
          </a:prstGeom>
          <a:solidFill>
            <a:srgbClr val="BCDDFF"/>
          </a:solidFill>
        </p:spPr>
        <p:txBody>
          <a:bodyPr lIns="0" tIns="0" rIns="0" bIns="0">
            <a:noAutofit/>
          </a:bodyPr>
          <a:lstStyle/>
          <a:p>
            <a:pPr marL="12700" marR="114300" indent="0">
              <a:lnSpc>
                <a:spcPts val="2856"/>
              </a:lnSpc>
            </a:pPr>
            <a:r>
              <a:rPr lang="ru" sz="2700">
                <a:solidFill>
                  <a:srgbClr val="68007F"/>
                </a:solidFill>
                <a:latin typeface="Calibri"/>
              </a:rPr>
              <a:t>Оценка ответов на все задания осуществляется по специально разработанным </a:t>
            </a:r>
            <a:r>
              <a:rPr lang="ru" sz="2700">
                <a:solidFill>
                  <a:srgbClr val="FF3300"/>
                </a:solidFill>
                <a:latin typeface="Calibri"/>
              </a:rPr>
              <a:t>критериям </a:t>
            </a:r>
            <a:r>
              <a:rPr lang="ru" sz="2700">
                <a:solidFill>
                  <a:srgbClr val="68007F"/>
                </a:solidFill>
                <a:latin typeface="Calibri"/>
              </a:rPr>
              <a:t>с учетом соблюдения </a:t>
            </a:r>
            <a:r>
              <a:rPr lang="ru" sz="2700">
                <a:solidFill>
                  <a:srgbClr val="FF3300"/>
                </a:solidFill>
                <a:latin typeface="Calibri"/>
              </a:rPr>
              <a:t>норм современного русского литературного языка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755648" y="3919728"/>
            <a:ext cx="7321296" cy="1091184"/>
          </a:xfrm>
          <a:prstGeom prst="rect">
            <a:avLst/>
          </a:prstGeom>
          <a:solidFill>
            <a:srgbClr val="BCDDFF"/>
          </a:solidFill>
        </p:spPr>
        <p:txBody>
          <a:bodyPr lIns="0" tIns="0" rIns="0" bIns="0">
            <a:noAutofit/>
          </a:bodyPr>
          <a:lstStyle/>
          <a:p>
            <a:pPr marL="12700" indent="0">
              <a:lnSpc>
                <a:spcPts val="3168"/>
              </a:lnSpc>
            </a:pPr>
            <a:r>
              <a:rPr lang="ru" sz="2700">
                <a:solidFill>
                  <a:srgbClr val="FF3300"/>
                </a:solidFill>
                <a:latin typeface="Calibri"/>
              </a:rPr>
              <a:t>Максимальное количество баллов</a:t>
            </a:r>
            <a:r>
              <a:rPr lang="ru" sz="2700" cap="small">
                <a:solidFill>
                  <a:srgbClr val="68007F"/>
                </a:solidFill>
                <a:latin typeface="Calibri"/>
              </a:rPr>
              <a:t>, которое может получить участник за выполнение всей устной части</a:t>
            </a:r>
            <a:r>
              <a:rPr lang="ru" sz="2700" spc="300">
                <a:solidFill>
                  <a:srgbClr val="68007F"/>
                </a:solidFill>
                <a:latin typeface="Calibri"/>
              </a:rPr>
              <a:t> -</a:t>
            </a:r>
            <a:r>
              <a:rPr lang="ru" sz="2700" cap="small" spc="300">
                <a:solidFill>
                  <a:srgbClr val="FF3300"/>
                </a:solidFill>
                <a:latin typeface="Calibri"/>
              </a:rPr>
              <a:t>19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74064" y="5205984"/>
            <a:ext cx="7595616" cy="664464"/>
          </a:xfrm>
          <a:prstGeom prst="rect">
            <a:avLst/>
          </a:prstGeom>
          <a:solidFill>
            <a:srgbClr val="BCDDFF"/>
          </a:solidFill>
        </p:spPr>
        <p:txBody>
          <a:bodyPr lIns="0" tIns="0" rIns="0" bIns="0">
            <a:noAutofit/>
          </a:bodyPr>
          <a:lstStyle/>
          <a:p>
            <a:pPr marR="63500" indent="0" algn="just">
              <a:lnSpc>
                <a:spcPts val="3072"/>
              </a:lnSpc>
            </a:pPr>
            <a:r>
              <a:rPr lang="ru" sz="2700">
                <a:solidFill>
                  <a:srgbClr val="68007F"/>
                </a:solidFill>
                <a:latin typeface="Calibri"/>
              </a:rPr>
              <a:t>Участник получает </a:t>
            </a:r>
            <a:r>
              <a:rPr lang="ru" sz="2700">
                <a:solidFill>
                  <a:srgbClr val="FF3300"/>
                </a:solidFill>
                <a:latin typeface="Calibri"/>
              </a:rPr>
              <a:t>зачет</a:t>
            </a:r>
            <a:r>
              <a:rPr lang="ru" sz="2700">
                <a:solidFill>
                  <a:srgbClr val="68007F"/>
                </a:solidFill>
                <a:latin typeface="Calibri"/>
              </a:rPr>
              <a:t>, если набрал </a:t>
            </a:r>
            <a:r>
              <a:rPr lang="ru" sz="2700">
                <a:solidFill>
                  <a:srgbClr val="FF3300"/>
                </a:solidFill>
                <a:latin typeface="Calibri"/>
              </a:rPr>
              <a:t>10 </a:t>
            </a:r>
            <a:r>
              <a:rPr lang="ru" sz="2700">
                <a:solidFill>
                  <a:srgbClr val="68007F"/>
                </a:solidFill>
                <a:latin typeface="Calibri"/>
              </a:rPr>
              <a:t>и более баллов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430768" y="6477000"/>
            <a:ext cx="176784" cy="134112"/>
          </a:xfrm>
          <a:prstGeom prst="rect">
            <a:avLst/>
          </a:prstGeom>
          <a:solidFill>
            <a:srgbClr val="FEDD00"/>
          </a:solidFill>
        </p:spPr>
        <p:txBody>
          <a:bodyPr lIns="0" tIns="0" rIns="0" bIns="0">
            <a:noAutofit/>
          </a:bodyPr>
          <a:lstStyle/>
          <a:p>
            <a:pPr indent="0" algn="just"/>
            <a:r>
              <a:rPr lang="ru" sz="1100">
                <a:solidFill>
                  <a:srgbClr val="888A8A"/>
                </a:solidFill>
                <a:latin typeface="Calibri"/>
              </a:rPr>
              <a:t>24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65520" y="146304"/>
            <a:ext cx="3078480" cy="93878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056" y="1091184"/>
            <a:ext cx="8991600" cy="496519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505712" y="341376"/>
            <a:ext cx="6089904" cy="42062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63500" indent="0"/>
            <a:r>
              <a:rPr lang="ru" sz="3200">
                <a:solidFill>
                  <a:srgbClr val="C00000"/>
                </a:solidFill>
                <a:latin typeface="Times New Roman"/>
              </a:rPr>
              <a:t>Модель итогового собеседования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430768" y="6477000"/>
            <a:ext cx="176784" cy="134112"/>
          </a:xfrm>
          <a:prstGeom prst="rect">
            <a:avLst/>
          </a:prstGeom>
          <a:solidFill>
            <a:srgbClr val="FEDD00"/>
          </a:solidFill>
        </p:spPr>
        <p:txBody>
          <a:bodyPr lIns="0" tIns="0" rIns="0" bIns="0">
            <a:noAutofit/>
          </a:bodyPr>
          <a:lstStyle/>
          <a:p>
            <a:pPr indent="0" algn="just"/>
            <a:r>
              <a:rPr lang="ru" sz="1100">
                <a:solidFill>
                  <a:srgbClr val="888A8A"/>
                </a:solidFill>
                <a:latin typeface="Calibri"/>
              </a:rPr>
              <a:t>20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2291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971D88E-9EAD-4B52-ACE9-268FDC9FD44D}" type="slidenum">
              <a:rPr lang="ru-RU" altLang="ru-RU" smtClean="0"/>
              <a:pPr/>
              <a:t>4</a:t>
            </a:fld>
            <a:endParaRPr lang="ru-RU" altLang="ru-RU" smtClean="0"/>
          </a:p>
        </p:txBody>
      </p:sp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3315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1E150C5-D001-4905-A92E-7A09AD9BB559}" type="slidenum">
              <a:rPr lang="ru-RU" altLang="ru-RU" smtClean="0"/>
              <a:pPr/>
              <a:t>5</a:t>
            </a:fld>
            <a:endParaRPr lang="ru-RU" altLang="ru-RU" smtClean="0"/>
          </a:p>
        </p:txBody>
      </p:sp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94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4339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F8021F6-5E0E-48EC-BAC3-3D4545F16E9F}" type="slidenum">
              <a:rPr lang="ru-RU" altLang="ru-RU" smtClean="0"/>
              <a:pPr/>
              <a:t>6</a:t>
            </a:fld>
            <a:endParaRPr lang="ru-RU" altLang="ru-RU" smtClean="0"/>
          </a:p>
        </p:txBody>
      </p:sp>
      <p:pic>
        <p:nvPicPr>
          <p:cNvPr id="1434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702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70</Words>
  <Application>Microsoft Office PowerPoint</Application>
  <PresentationFormat>Экран (4:3)</PresentationFormat>
  <Paragraphs>15</Paragraphs>
  <Slides>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Calibri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Пущина Екатерина Александровна</dc:creator>
  <cp:lastModifiedBy>Пользователь Windows</cp:lastModifiedBy>
  <cp:revision>29</cp:revision>
  <dcterms:modified xsi:type="dcterms:W3CDTF">2022-11-02T06:49:22Z</dcterms:modified>
</cp:coreProperties>
</file>