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6" r:id="rId1"/>
  </p:sldMasterIdLst>
  <p:notesMasterIdLst>
    <p:notesMasterId r:id="rId26"/>
  </p:notesMasterIdLst>
  <p:sldIdLst>
    <p:sldId id="322" r:id="rId2"/>
    <p:sldId id="317" r:id="rId3"/>
    <p:sldId id="319" r:id="rId4"/>
    <p:sldId id="311" r:id="rId5"/>
    <p:sldId id="312" r:id="rId6"/>
    <p:sldId id="313" r:id="rId7"/>
    <p:sldId id="314" r:id="rId8"/>
    <p:sldId id="264" r:id="rId9"/>
    <p:sldId id="277" r:id="rId10"/>
    <p:sldId id="266" r:id="rId11"/>
    <p:sldId id="267" r:id="rId12"/>
    <p:sldId id="269" r:id="rId13"/>
    <p:sldId id="270" r:id="rId14"/>
    <p:sldId id="272" r:id="rId15"/>
    <p:sldId id="273" r:id="rId16"/>
    <p:sldId id="281" r:id="rId17"/>
    <p:sldId id="275" r:id="rId18"/>
    <p:sldId id="276" r:id="rId19"/>
    <p:sldId id="283" r:id="rId20"/>
    <p:sldId id="279" r:id="rId21"/>
    <p:sldId id="285" r:id="rId22"/>
    <p:sldId id="287" r:id="rId23"/>
    <p:sldId id="289" r:id="rId24"/>
    <p:sldId id="282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17F089-D630-4DC2-9CF6-6DF81E7F5548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B6D988-C531-4528-81B7-828342D0E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80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6D988-C531-4528-81B7-828342D0E80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08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033E3-66CF-41F2-B5D3-2DF454609803}" type="datetimeFigureOut">
              <a:rPr lang="ru-RU"/>
              <a:pPr>
                <a:defRPr/>
              </a:pPr>
              <a:t>13.01.2023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395DA-530E-4667-A942-05843AC9F2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942FC-EC5B-4777-9795-2F8F9C82CADD}" type="datetimeFigureOut">
              <a:rPr lang="ru-RU"/>
              <a:pPr>
                <a:defRPr/>
              </a:pPr>
              <a:t>13.01.2023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AD783-5E94-4121-8B3E-F0BFA02F72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048C4-B93F-4454-9405-7384CB6FA357}" type="datetimeFigureOut">
              <a:rPr lang="ru-RU"/>
              <a:pPr>
                <a:defRPr/>
              </a:pPr>
              <a:t>13.01.2023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57B8C-88DF-49E9-A60B-A26B26A2B8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164138" y="6249988"/>
            <a:ext cx="37861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0F1B2-9695-49F9-B782-5A22D4EED204}" type="datetimeFigureOut">
              <a:rPr lang="ru-RU"/>
              <a:pPr>
                <a:defRPr/>
              </a:pPr>
              <a:t>13.01.2023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3675" y="6249988"/>
            <a:ext cx="37861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3990975" y="6249988"/>
            <a:ext cx="11620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0BB46-41CC-4270-9FD8-AE24047DF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828800"/>
            <a:ext cx="7696200" cy="36576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9B264-04A1-4CAB-9569-304D44D45B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12630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B4DDC-8E31-4E70-AF80-828081AE93DE}" type="datetimeFigureOut">
              <a:rPr lang="ru-RU"/>
              <a:pPr>
                <a:defRPr/>
              </a:pPr>
              <a:t>13.01.2023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0CE6B-CD0F-4FA9-8E3D-3FB28E14D2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207E7-42D4-4084-9F1C-EC01DF0507F0}" type="datetimeFigureOut">
              <a:rPr lang="ru-RU"/>
              <a:pPr>
                <a:defRPr/>
              </a:pPr>
              <a:t>13.01.2023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51FCA-8071-418F-AE4E-05E1BCB1DA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529E3-C6C1-4979-92E5-1935D2531845}" type="datetimeFigureOut">
              <a:rPr lang="ru-RU"/>
              <a:pPr>
                <a:defRPr/>
              </a:pPr>
              <a:t>13.01.2023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C8296-E918-406D-B0BB-F796B337BD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BA86E-030B-42A2-A716-8A187B3FE2C4}" type="datetimeFigureOut">
              <a:rPr lang="ru-RU"/>
              <a:pPr>
                <a:defRPr/>
              </a:pPr>
              <a:t>13.01.2023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24BED-6119-4DC1-B6FB-376E204ACB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F07F6-5E42-4CF8-ACCE-8E24535FC2B6}" type="datetimeFigureOut">
              <a:rPr lang="ru-RU"/>
              <a:pPr>
                <a:defRPr/>
              </a:pPr>
              <a:t>13.01.2023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BD612-CE66-479B-8F6F-177A21023F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94E79-CE78-4474-9F40-3DCEE8DFC9C1}" type="datetimeFigureOut">
              <a:rPr lang="ru-RU"/>
              <a:pPr>
                <a:defRPr/>
              </a:pPr>
              <a:t>13.01.2023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A3097-F9EB-45E3-8803-734A0A9B68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FCD2C-A968-4C2A-B2F1-5F1B27492D5E}" type="datetimeFigureOut">
              <a:rPr lang="ru-RU"/>
              <a:pPr>
                <a:defRPr/>
              </a:pPr>
              <a:t>13.01.2023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C52B5-8DCA-48EF-B579-FA2FB01783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E2608-8959-4FCC-A83F-D91ED2266318}" type="datetimeFigureOut">
              <a:rPr lang="ru-RU"/>
              <a:pPr>
                <a:defRPr/>
              </a:pPr>
              <a:t>13.01.2023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681BD-9203-4410-B760-B5DDD606CF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437160-CEE4-4A0D-8EF3-B453FE5291F2}" type="datetimeFigureOut">
              <a:rPr lang="ru-RU"/>
              <a:pPr>
                <a:defRPr/>
              </a:pPr>
              <a:t>13.01.2023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286B7D-9F30-49D6-87AA-4F75F5D3DB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67" r:id="rId2"/>
    <p:sldLayoutId id="2147484070" r:id="rId3"/>
    <p:sldLayoutId id="2147484066" r:id="rId4"/>
    <p:sldLayoutId id="2147484065" r:id="rId5"/>
    <p:sldLayoutId id="2147484064" r:id="rId6"/>
    <p:sldLayoutId id="2147484071" r:id="rId7"/>
    <p:sldLayoutId id="2147484072" r:id="rId8"/>
    <p:sldLayoutId id="2147484073" r:id="rId9"/>
    <p:sldLayoutId id="2147484063" r:id="rId10"/>
    <p:sldLayoutId id="2147484074" r:id="rId11"/>
    <p:sldLayoutId id="2147484068" r:id="rId12"/>
    <p:sldLayoutId id="214748407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17" Type="http://schemas.openxmlformats.org/officeDocument/2006/relationships/image" Target="../media/image36.jpeg"/><Relationship Id="rId2" Type="http://schemas.openxmlformats.org/officeDocument/2006/relationships/image" Target="../media/image21.jpeg"/><Relationship Id="rId16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5" Type="http://schemas.openxmlformats.org/officeDocument/2006/relationships/image" Target="../media/image34.pn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Relationship Id="rId1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905000" y="2133600"/>
            <a:ext cx="7239000" cy="3276600"/>
          </a:xfrm>
          <a:solidFill>
            <a:schemeClr val="bg1"/>
          </a:solidFill>
        </p:spPr>
        <p:txBody>
          <a:bodyPr lIns="91440" rIns="9144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Технология развития критического мышления</a:t>
            </a:r>
          </a:p>
        </p:txBody>
      </p:sp>
      <p:pic>
        <p:nvPicPr>
          <p:cNvPr id="7171" name="Picture 4" descr="Образе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878763">
            <a:off x="658813" y="296863"/>
            <a:ext cx="2109787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WordArt 5"/>
          <p:cNvSpPr>
            <a:spLocks noChangeArrowheads="1" noChangeShapeType="1" noTextEdit="1"/>
          </p:cNvSpPr>
          <p:nvPr/>
        </p:nvSpPr>
        <p:spPr bwMode="auto">
          <a:xfrm>
            <a:off x="2895600" y="609600"/>
            <a:ext cx="2667000" cy="727075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START</a:t>
            </a:r>
            <a:endParaRPr lang="ru-RU" sz="3600" kern="1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FFCC"/>
                  </a:gs>
                  <a:gs pos="100000">
                    <a:srgbClr val="FF9999"/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33600" y="5301208"/>
            <a:ext cx="6686872" cy="1485355"/>
          </a:xfrm>
        </p:spPr>
        <p:txBody>
          <a:bodyPr/>
          <a:lstStyle/>
          <a:p>
            <a:pPr algn="r">
              <a:defRPr/>
            </a:pPr>
            <a:r>
              <a:rPr lang="ru-RU" sz="1600" dirty="0"/>
              <a:t>Разработка методических </a:t>
            </a:r>
            <a:r>
              <a:rPr lang="ru-RU" sz="1600" dirty="0" smtClean="0"/>
              <a:t>идей </a:t>
            </a:r>
            <a:r>
              <a:rPr lang="ru-RU" sz="1600" dirty="0"/>
              <a:t>«Моя методическая находка»</a:t>
            </a:r>
          </a:p>
          <a:p>
            <a:pPr algn="r">
              <a:defRPr/>
            </a:pPr>
            <a:r>
              <a:rPr lang="ru-RU" sz="1600" dirty="0"/>
              <a:t>В</a:t>
            </a:r>
            <a:r>
              <a:rPr lang="ru-RU" sz="1600" dirty="0" smtClean="0"/>
              <a:t>оспитатель </a:t>
            </a:r>
            <a:r>
              <a:rPr lang="ru-RU" sz="1600" dirty="0"/>
              <a:t>дошкольной группы МБОУ ООШ с. </a:t>
            </a:r>
            <a:r>
              <a:rPr lang="ru-RU" sz="1600" dirty="0" err="1"/>
              <a:t>Руновка</a:t>
            </a:r>
            <a:r>
              <a:rPr lang="ru-RU" sz="1600" dirty="0"/>
              <a:t> Ильчук Елена Германовна</a:t>
            </a:r>
          </a:p>
          <a:p>
            <a:pPr>
              <a:defRPr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52114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88913"/>
            <a:ext cx="8642350" cy="648017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650" y="1916113"/>
            <a:ext cx="7848600" cy="4176712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sz="3200" dirty="0"/>
              <a:t>Приём помогает прорабатывать материал детально. Читая детское художественное произведение, нужно разметить его так, чтобы останавливаться на неожиданных поворотах событий. Во время каждой остановки надо спрашивать ребёнка: «Как ты думаешь?», «Что будет дальше?», «Почему ты так думаешь?». Дочитав до финала, надо обсудить с ребёнком сходство и различие его версии с оригиналом</a:t>
            </a:r>
          </a:p>
        </p:txBody>
      </p:sp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/>
              <a:t>Приём «Чтение (просмотр, прослушивание) с остановками»</a:t>
            </a:r>
          </a:p>
        </p:txBody>
      </p:sp>
      <p:pic>
        <p:nvPicPr>
          <p:cNvPr id="23555" name="Picture 2" descr="C:\Users\Katya\AppData\Local\Microsoft\Windows\Temporary Internet Files\Content.IE5\YOCZSTYN\owl-reading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9925" y="5013325"/>
            <a:ext cx="168592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ъект 2"/>
          <p:cNvSpPr>
            <a:spLocks noGrp="1"/>
          </p:cNvSpPr>
          <p:nvPr>
            <p:ph idx="1"/>
          </p:nvPr>
        </p:nvSpPr>
        <p:spPr>
          <a:xfrm>
            <a:off x="900113" y="836613"/>
            <a:ext cx="7488237" cy="4679950"/>
          </a:xfrm>
        </p:spPr>
        <p:txBody>
          <a:bodyPr/>
          <a:lstStyle/>
          <a:p>
            <a:pPr eaLnBrk="1" hangingPunct="1"/>
            <a:r>
              <a:rPr lang="ru-RU" sz="3200"/>
              <a:t>Вопросы симулируют мышление ребёнка, заставляя его мозг работать. Дети имеют возможность пофантазировать, высказать своё мнение. Происходит обучение как критическому мышлению, так и творческому, так как от ребёнка требуется связное монологическое высказывание </a:t>
            </a:r>
          </a:p>
        </p:txBody>
      </p:sp>
      <p:pic>
        <p:nvPicPr>
          <p:cNvPr id="24578" name="Picture 2" descr="C:\Users\Katya\AppData\Local\Microsoft\Windows\Temporary Internet Files\Content.IE5\PMFHY96B\questions-2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4724400"/>
            <a:ext cx="2016125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ъект 2"/>
          <p:cNvSpPr>
            <a:spLocks noGrp="1"/>
          </p:cNvSpPr>
          <p:nvPr>
            <p:ph idx="1"/>
          </p:nvPr>
        </p:nvSpPr>
        <p:spPr>
          <a:xfrm>
            <a:off x="971550" y="1989138"/>
            <a:ext cx="7488238" cy="3887787"/>
          </a:xfrm>
        </p:spPr>
        <p:txBody>
          <a:bodyPr/>
          <a:lstStyle/>
          <a:p>
            <a:pPr eaLnBrk="1" hangingPunct="1"/>
            <a:r>
              <a:rPr lang="ru-RU" sz="2800"/>
              <a:t>Каждая сторона кубика несёт вопрос:</a:t>
            </a:r>
          </a:p>
          <a:p>
            <a:pPr eaLnBrk="1" hangingPunct="1"/>
            <a:r>
              <a:rPr lang="ru-RU" sz="2800"/>
              <a:t>Картинка изображаемого предмета. Что это?</a:t>
            </a:r>
          </a:p>
          <a:p>
            <a:pPr eaLnBrk="1" hangingPunct="1"/>
            <a:r>
              <a:rPr lang="ru-RU" sz="2800"/>
              <a:t>На что похоже?</a:t>
            </a:r>
          </a:p>
          <a:p>
            <a:pPr eaLnBrk="1" hangingPunct="1"/>
            <a:r>
              <a:rPr lang="ru-RU" sz="2800"/>
              <a:t>Форма, величина, цвет</a:t>
            </a:r>
          </a:p>
          <a:p>
            <a:pPr eaLnBrk="1" hangingPunct="1"/>
            <a:r>
              <a:rPr lang="ru-RU" sz="2800"/>
              <a:t>Как это делают?</a:t>
            </a:r>
          </a:p>
          <a:p>
            <a:pPr eaLnBrk="1" hangingPunct="1"/>
            <a:r>
              <a:rPr lang="ru-RU" sz="2800"/>
              <a:t>Для чего используют?</a:t>
            </a:r>
          </a:p>
          <a:p>
            <a:pPr eaLnBrk="1" hangingPunct="1"/>
            <a:r>
              <a:rPr lang="ru-RU" sz="2800"/>
              <a:t>За и против (положительное и отрицательное)</a:t>
            </a:r>
          </a:p>
        </p:txBody>
      </p:sp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/>
              <a:t>Приём «Кубик»</a:t>
            </a:r>
          </a:p>
        </p:txBody>
      </p:sp>
      <p:pic>
        <p:nvPicPr>
          <p:cNvPr id="25603" name="Picture 2" descr="C:\Users\Katya\AppData\Local\Microsoft\Windows\Temporary Internet Files\Content.IE5\PMFHY96B\250px-Rubik's_cube.svg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2882900"/>
            <a:ext cx="2592388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0113" y="549275"/>
            <a:ext cx="7793037" cy="6192838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3600" dirty="0"/>
              <a:t>Кубик «Спички»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/>
              <a:t>Спички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/>
              <a:t>Похожи на палочки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/>
              <a:t>Деревянные палочки небольшого размера, на конце сера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/>
              <a:t>Выстругивают из отходов дерева одинаковой длины и толщины палочки, один конец которых обмакивают в серу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/>
              <a:t>Используются для того, чтобы зажечь газ, развести костёр, растопить печь и т.д.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/>
              <a:t>Хорошо то, что спички дают тепло, огонь. Плохо то, что спички детям не игрушка, может случиться пожар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</p:txBody>
      </p:sp>
      <p:pic>
        <p:nvPicPr>
          <p:cNvPr id="26626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5594350"/>
            <a:ext cx="180022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48463" y="5554663"/>
            <a:ext cx="1944687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ъект 2"/>
          <p:cNvSpPr>
            <a:spLocks noGrp="1"/>
          </p:cNvSpPr>
          <p:nvPr>
            <p:ph idx="1"/>
          </p:nvPr>
        </p:nvSpPr>
        <p:spPr>
          <a:xfrm>
            <a:off x="971550" y="1773238"/>
            <a:ext cx="7416800" cy="4103687"/>
          </a:xfrm>
        </p:spPr>
        <p:txBody>
          <a:bodyPr/>
          <a:lstStyle/>
          <a:p>
            <a:pPr marL="0" indent="0" eaLnBrk="1" hangingPunct="1">
              <a:buFont typeface="Symbol" pitchFamily="18" charset="2"/>
              <a:buNone/>
            </a:pPr>
            <a:r>
              <a:rPr lang="ru-RU"/>
              <a:t>Предлагается разместить картинки из сказки или рассказа в том порядке, который ребёнок считает последовательным, правильным. Затем воспитатель читает произведение и предлагает исправить последовательность картинок. Иногда сам воспитатель может перемешать картинки в дидактической игре («Как хлеб к нам на стол пришёл» или «Дикие домашние животные» и т.д.), и уже дети в процессе игры исправляют неверное</a:t>
            </a:r>
          </a:p>
        </p:txBody>
      </p:sp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229600" cy="1252538"/>
          </a:xfrm>
        </p:spPr>
        <p:txBody>
          <a:bodyPr/>
          <a:lstStyle/>
          <a:p>
            <a:pPr eaLnBrk="1" hangingPunct="1"/>
            <a:r>
              <a:rPr lang="ru-RU" sz="3200"/>
              <a:t>Приём «Перемешанные события»</a:t>
            </a:r>
          </a:p>
        </p:txBody>
      </p:sp>
      <p:pic>
        <p:nvPicPr>
          <p:cNvPr id="27651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5157788"/>
            <a:ext cx="2185987" cy="145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5140325"/>
            <a:ext cx="2376488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ъект 1"/>
          <p:cNvSpPr>
            <a:spLocks noGrp="1"/>
          </p:cNvSpPr>
          <p:nvPr>
            <p:ph idx="1"/>
          </p:nvPr>
        </p:nvSpPr>
        <p:spPr>
          <a:xfrm>
            <a:off x="900113" y="1989138"/>
            <a:ext cx="7407275" cy="3449637"/>
          </a:xfrm>
        </p:spPr>
        <p:txBody>
          <a:bodyPr/>
          <a:lstStyle/>
          <a:p>
            <a:pPr eaLnBrk="1" hangingPunct="1"/>
            <a:r>
              <a:rPr lang="ru-RU" sz="2800"/>
              <a:t>На каждую строчку стихотворения рисуется схема, которая помогает не только на слух, но и зрительно выстраивать цепочку строк, и стихотворение легче запоминается. Если схемы вывесить на доске в ряд, ребёнок, глядя на них, быстрее самостоятельно воспроизводит стихотворение вслух.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Приём «Заучивание по рисункам (схемам)»</a:t>
            </a:r>
          </a:p>
        </p:txBody>
      </p:sp>
      <p:pic>
        <p:nvPicPr>
          <p:cNvPr id="2867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7525" y="4984750"/>
            <a:ext cx="3098800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46100" y="1690688"/>
            <a:ext cx="930275" cy="928687"/>
          </a:xfrm>
        </p:spPr>
      </p:pic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18488" cy="1506537"/>
          </a:xfrm>
        </p:spPr>
        <p:txBody>
          <a:bodyPr/>
          <a:lstStyle/>
          <a:p>
            <a:pPr eaLnBrk="1" hangingPunct="1"/>
            <a:r>
              <a:rPr lang="ru-RU" sz="3200"/>
              <a:t>Схема для заучивания стихотворения</a:t>
            </a:r>
            <a:br>
              <a:rPr lang="ru-RU" sz="3200"/>
            </a:br>
            <a:r>
              <a:rPr lang="ru-RU" sz="3200"/>
              <a:t>И. Токмаковой «Мне грустно»</a:t>
            </a:r>
          </a:p>
        </p:txBody>
      </p:sp>
      <p:pic>
        <p:nvPicPr>
          <p:cNvPr id="29699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6263" y="1709738"/>
            <a:ext cx="1566862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1577975"/>
            <a:ext cx="25019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Рисунок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23038" y="1709738"/>
            <a:ext cx="1630362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Рисунок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7088" y="2968625"/>
            <a:ext cx="1595437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Рисунок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87675" y="2755900"/>
            <a:ext cx="15843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Рисунок 1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86250" y="3040063"/>
            <a:ext cx="10572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Рисунок 13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156325" y="3146425"/>
            <a:ext cx="1495425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6" name="Рисунок 14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98475" y="4211638"/>
            <a:ext cx="1068388" cy="106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7" name="Рисунок 15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801813" y="4340225"/>
            <a:ext cx="1655762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8" name="Рисунок 16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025900" y="4106863"/>
            <a:ext cx="1624013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9" name="Рисунок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732588" y="4252913"/>
            <a:ext cx="1636712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0" name="Рисунок 19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84175" y="5532438"/>
            <a:ext cx="1296988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1" name="Рисунок 20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262188" y="5543550"/>
            <a:ext cx="1450975" cy="96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2" name="Рисунок 21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354513" y="5511800"/>
            <a:ext cx="16256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3" name="Рисунок 22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470650" y="5489575"/>
            <a:ext cx="1635125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88913"/>
            <a:ext cx="8785225" cy="6588125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latin typeface="Arial" charset="0"/>
              </a:rPr>
              <a:t>Прием « Шесть шляп мышления»</a:t>
            </a:r>
          </a:p>
        </p:txBody>
      </p:sp>
      <p:pic>
        <p:nvPicPr>
          <p:cNvPr id="40964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341438"/>
            <a:ext cx="9144000" cy="5516562"/>
          </a:xfrm>
          <a:noFill/>
          <a:ln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Объект 2"/>
          <p:cNvSpPr>
            <a:spLocks noGrp="1"/>
          </p:cNvSpPr>
          <p:nvPr>
            <p:ph idx="1"/>
          </p:nvPr>
        </p:nvSpPr>
        <p:spPr>
          <a:xfrm>
            <a:off x="822325" y="1100138"/>
            <a:ext cx="7853363" cy="4200525"/>
          </a:xfrm>
        </p:spPr>
        <p:txBody>
          <a:bodyPr/>
          <a:lstStyle/>
          <a:p>
            <a:pPr eaLnBrk="1" hangingPunct="1"/>
            <a:r>
              <a:rPr lang="ru-RU" sz="3200">
                <a:latin typeface="Calibri" pitchFamily="34" charset="0"/>
              </a:rPr>
              <a:t>    Критическое мышление – это особая методика обучения, которая отвечает на вопрос: как учить мыслить. Ребёнок нуждается  в критическом мышлении, оно помогает ему жить среди людей</a:t>
            </a:r>
          </a:p>
        </p:txBody>
      </p:sp>
      <p:pic>
        <p:nvPicPr>
          <p:cNvPr id="14338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3789363"/>
            <a:ext cx="37592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78425" y="4149725"/>
            <a:ext cx="297973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8253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ъект 1"/>
          <p:cNvSpPr>
            <a:spLocks noGrp="1"/>
          </p:cNvSpPr>
          <p:nvPr>
            <p:ph idx="1"/>
          </p:nvPr>
        </p:nvSpPr>
        <p:spPr>
          <a:xfrm>
            <a:off x="900113" y="2133600"/>
            <a:ext cx="7407275" cy="3449638"/>
          </a:xfrm>
        </p:spPr>
        <p:txBody>
          <a:bodyPr/>
          <a:lstStyle/>
          <a:p>
            <a:pPr marL="0" indent="0" algn="ctr" eaLnBrk="1" hangingPunct="1">
              <a:buFont typeface="Symbol" pitchFamily="18" charset="2"/>
              <a:buNone/>
            </a:pPr>
            <a:r>
              <a:rPr lang="ru-RU"/>
              <a:t>Штаны</a:t>
            </a:r>
          </a:p>
          <a:p>
            <a:pPr marL="0" indent="0" algn="ctr" eaLnBrk="1" hangingPunct="1">
              <a:buFont typeface="Symbol" pitchFamily="18" charset="2"/>
              <a:buNone/>
            </a:pPr>
            <a:r>
              <a:rPr lang="ru-RU"/>
              <a:t>Замечательные зелёные</a:t>
            </a:r>
          </a:p>
          <a:p>
            <a:pPr marL="0" indent="0" algn="ctr" eaLnBrk="1" hangingPunct="1">
              <a:buFont typeface="Symbol" pitchFamily="18" charset="2"/>
              <a:buNone/>
            </a:pPr>
            <a:r>
              <a:rPr lang="ru-RU"/>
              <a:t>Полез зацепился порвал</a:t>
            </a:r>
          </a:p>
          <a:p>
            <a:pPr marL="0" indent="0" algn="ctr" eaLnBrk="1" hangingPunct="1">
              <a:buFont typeface="Symbol" pitchFamily="18" charset="2"/>
              <a:buNone/>
            </a:pPr>
            <a:r>
              <a:rPr lang="ru-RU"/>
              <a:t>Сам порвал – сам зашей</a:t>
            </a:r>
          </a:p>
          <a:p>
            <a:pPr marL="0" indent="0" algn="ctr" eaLnBrk="1" hangingPunct="1">
              <a:buFont typeface="Symbol" pitchFamily="18" charset="2"/>
              <a:buNone/>
            </a:pPr>
            <a:r>
              <a:rPr lang="ru-RU"/>
              <a:t>Заплатка</a:t>
            </a:r>
          </a:p>
          <a:p>
            <a:pPr marL="0" indent="0" algn="ctr" eaLnBrk="1" hangingPunct="1">
              <a:buFont typeface="Symbol" pitchFamily="18" charset="2"/>
              <a:buNone/>
            </a:pP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err="1"/>
              <a:t>Синквейн</a:t>
            </a:r>
            <a:r>
              <a:rPr lang="ru-RU" dirty="0"/>
              <a:t> по рассказу Н.Н. Носова «Заплатка»</a:t>
            </a:r>
          </a:p>
        </p:txBody>
      </p:sp>
      <p:pic>
        <p:nvPicPr>
          <p:cNvPr id="3277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4025" y="2492375"/>
            <a:ext cx="1655763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238" y="4508500"/>
            <a:ext cx="3600450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" y="2590800"/>
            <a:ext cx="5257800" cy="2554288"/>
          </a:xfrm>
          <a:prstGeom prst="rect">
            <a:avLst/>
          </a:prstGeom>
        </p:spPr>
        <p:txBody>
          <a:bodyPr>
            <a:spAutoFit/>
          </a:bodyPr>
          <a:lstStyle/>
          <a:p>
            <a:pPr lvl="2" algn="ctr">
              <a:buFontTx/>
              <a:buChar char="•"/>
            </a:pPr>
            <a:r>
              <a:rPr lang="ru-RU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Кот Леопольд</a:t>
            </a:r>
            <a:endParaRPr lang="ru-RU" sz="32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pPr algn="ctr" eaLnBrk="0" hangingPunct="0">
              <a:buFontTx/>
              <a:buChar char="•"/>
            </a:pPr>
            <a:r>
              <a:rPr lang="ru-RU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Добрый, дружелюбный</a:t>
            </a:r>
            <a:endParaRPr lang="ru-RU" sz="32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>
              <a:buFontTx/>
              <a:buChar char="•"/>
            </a:pPr>
            <a:r>
              <a:rPr lang="ru-RU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Поет, учит, прощает</a:t>
            </a:r>
            <a:endParaRPr lang="ru-RU" sz="32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>
              <a:buFontTx/>
              <a:buChar char="•"/>
            </a:pPr>
            <a:r>
              <a:rPr lang="ru-RU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Мурлыка и баюн</a:t>
            </a:r>
            <a:endParaRPr lang="ru-RU" sz="32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>
              <a:buFontTx/>
              <a:buChar char="•"/>
            </a:pPr>
            <a:r>
              <a:rPr lang="ru-RU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Мультяшный герой</a:t>
            </a:r>
            <a:endParaRPr lang="ru-RU" sz="32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41938" y="1676400"/>
            <a:ext cx="3802062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990600"/>
            <a:ext cx="550545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lvl="1" algn="ctr" eaLnBrk="0" hangingPunct="0">
              <a:buFontTx/>
              <a:buChar char="•"/>
            </a:pPr>
            <a:endParaRPr lang="ru-RU" sz="32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  <a:ea typeface="Calibri" pitchFamily="34" charset="0"/>
              <a:cs typeface="Times New Roman" pitchFamily="18" charset="0"/>
            </a:endParaRPr>
          </a:p>
          <a:p>
            <a:pPr lvl="1" algn="ctr" eaLnBrk="0" hangingPunct="0">
              <a:buFontTx/>
              <a:buChar char="•"/>
            </a:pPr>
            <a:r>
              <a:rPr lang="ru-RU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Calibri" pitchFamily="34" charset="0"/>
                <a:cs typeface="Times New Roman" pitchFamily="18" charset="0"/>
              </a:rPr>
              <a:t>Собака</a:t>
            </a:r>
          </a:p>
          <a:p>
            <a:pPr lvl="1" algn="ctr" eaLnBrk="0" hangingPunct="0">
              <a:buFontTx/>
              <a:buChar char="•"/>
            </a:pPr>
            <a:r>
              <a:rPr lang="ru-RU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Calibri" pitchFamily="34" charset="0"/>
                <a:cs typeface="Times New Roman" pitchFamily="18" charset="0"/>
              </a:rPr>
              <a:t>Мохнатая, преданная</a:t>
            </a:r>
          </a:p>
          <a:p>
            <a:pPr algn="ctr" eaLnBrk="0" hangingPunct="0">
              <a:buFontTx/>
              <a:buChar char="•"/>
            </a:pPr>
            <a:r>
              <a:rPr lang="ru-RU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Calibri" pitchFamily="34" charset="0"/>
                <a:cs typeface="Times New Roman" pitchFamily="18" charset="0"/>
              </a:rPr>
              <a:t>Охраняет, играет, лает</a:t>
            </a:r>
            <a:endParaRPr lang="ru-RU" sz="32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  <a:p>
            <a:pPr algn="ctr" eaLnBrk="0" hangingPunct="0">
              <a:buFontTx/>
              <a:buChar char="•"/>
            </a:pPr>
            <a:r>
              <a:rPr lang="ru-RU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Друг человека</a:t>
            </a:r>
          </a:p>
          <a:p>
            <a:pPr algn="ctr" eaLnBrk="0" hangingPunct="0">
              <a:buFontTx/>
              <a:buChar char="•"/>
            </a:pPr>
            <a:r>
              <a:rPr lang="ru-RU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Домашнее животное</a:t>
            </a:r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3048000"/>
            <a:ext cx="38100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5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1143000"/>
            <a:ext cx="4572000" cy="2524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Tx/>
              <a:buChar char="•"/>
              <a:defRPr/>
            </a:pP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Родина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Большая, богатая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Кормит, охраняет, любит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Дом, в котором мы живем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Россия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>
              <a:defRPr/>
            </a:pPr>
            <a:endParaRPr lang="ru-RU">
              <a:cs typeface="+mn-cs"/>
            </a:endParaRPr>
          </a:p>
        </p:txBody>
      </p:sp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2990850"/>
            <a:ext cx="5105400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ъект 1"/>
          <p:cNvSpPr>
            <a:spLocks noGrp="1"/>
          </p:cNvSpPr>
          <p:nvPr>
            <p:ph idx="1"/>
          </p:nvPr>
        </p:nvSpPr>
        <p:spPr>
          <a:xfrm>
            <a:off x="900113" y="1125538"/>
            <a:ext cx="7775575" cy="5256212"/>
          </a:xfrm>
        </p:spPr>
        <p:txBody>
          <a:bodyPr/>
          <a:lstStyle/>
          <a:p>
            <a:pPr eaLnBrk="1" hangingPunct="1"/>
            <a:r>
              <a:rPr lang="ru-RU"/>
              <a:t>Пробуждая в детях критическое мышление, воспитатель учится честно отвечать на детские вопросы, даже если он не знает ответа. И самое лучшее. Что можно ответить в таком случае: «Я не знаю, почему это так. Давай вместе придумаем, как это можно узнать»</a:t>
            </a:r>
          </a:p>
          <a:p>
            <a:pPr eaLnBrk="1" hangingPunct="1"/>
            <a:endParaRPr lang="ru-RU"/>
          </a:p>
          <a:p>
            <a:pPr algn="ctr" eaLnBrk="1" hangingPunct="1"/>
            <a:endParaRPr lang="ru-RU"/>
          </a:p>
          <a:p>
            <a:pPr algn="ctr" eaLnBrk="1" hangingPunct="1"/>
            <a:endParaRPr lang="ru-RU"/>
          </a:p>
        </p:txBody>
      </p:sp>
      <p:pic>
        <p:nvPicPr>
          <p:cNvPr id="3379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3500438"/>
            <a:ext cx="403225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550" y="1052513"/>
            <a:ext cx="7408863" cy="3451225"/>
          </a:xfrm>
        </p:spPr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sz="3200" dirty="0">
                <a:latin typeface="Calibri" panose="020F0502020204030204" pitchFamily="34" charset="0"/>
              </a:rPr>
              <a:t>       Цель критического мышления – научить ребёнка использовать метод исследования в обучении, ставить перед собой вопросы, искать на них ответы и стараться, чтобы другие узнали о том, что новое он открыл для себя</a:t>
            </a:r>
          </a:p>
        </p:txBody>
      </p:sp>
      <p:pic>
        <p:nvPicPr>
          <p:cNvPr id="16386" name="Picture 3" descr="C:\Users\Katya\AppData\Local\Microsoft\Windows\Temporary Internet Files\Content.IE5\YOCZSTYN\target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525" y="4221163"/>
            <a:ext cx="2447925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4" descr="C:\Users\Katya\AppData\Local\Microsoft\Windows\Temporary Internet Files\Content.IE5\PMFHY96B\disc-245457_64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4267200"/>
            <a:ext cx="2449513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16897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>
                <a:latin typeface="Arial Narrow" pitchFamily="34" charset="0"/>
              </a:rPr>
              <a:t>Основа технологии – трехфазовая структура урока: вызов, осмысление, рефлексия: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625" y="1785938"/>
          <a:ext cx="8229600" cy="41452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43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1– я стадия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2– я стадия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3– я стадия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Вызов:</a:t>
                      </a:r>
                    </a:p>
                    <a:p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– актуализация имеющихся знаний;</a:t>
                      </a:r>
                    </a:p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 – пробуждение интереса к получению новой информации; </a:t>
                      </a:r>
                    </a:p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 – постановка учеником собственных целей обучения.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Реализация смысла:</a:t>
                      </a:r>
                    </a:p>
                    <a:p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– получение новой информации;</a:t>
                      </a:r>
                    </a:p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 – учащиеся соотносят старые знания с новыми.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Рефлексия:</a:t>
                      </a:r>
                    </a:p>
                    <a:p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– размышление, рождение нового знания;</a:t>
                      </a:r>
                    </a:p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 – постановка учеником новых целей обучения.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7652412"/>
      </p:ext>
    </p:extLst>
  </p:cSld>
  <p:clrMapOvr>
    <a:masterClrMapping/>
  </p:clrMapOvr>
  <p:transition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solidFill>
            <a:srgbClr val="FDFDDF"/>
          </a:solidFill>
        </p:spPr>
        <p:txBody>
          <a:bodyPr/>
          <a:lstStyle/>
          <a:p>
            <a:pPr eaLnBrk="1" hangingPunct="1"/>
            <a:r>
              <a:rPr lang="ru-RU" sz="3200" b="1">
                <a:solidFill>
                  <a:srgbClr val="FF3300"/>
                </a:solidFill>
              </a:rPr>
              <a:t>Структура технологии урока</a:t>
            </a:r>
          </a:p>
        </p:txBody>
      </p:sp>
      <p:graphicFrame>
        <p:nvGraphicFramePr>
          <p:cNvPr id="12321" name="Group 33"/>
          <p:cNvGraphicFramePr>
            <a:graphicFrameLocks noGrp="1"/>
          </p:cNvGraphicFramePr>
          <p:nvPr>
            <p:ph type="tbl" idx="1"/>
          </p:nvPr>
        </p:nvGraphicFramePr>
        <p:xfrm>
          <a:off x="457200" y="1447800"/>
          <a:ext cx="8305800" cy="4815840"/>
        </p:xfrm>
        <a:graphic>
          <a:graphicData uri="http://schemas.openxmlformats.org/drawingml/2006/table">
            <a:tbl>
              <a:tblPr/>
              <a:tblGrid>
                <a:gridCol w="2768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68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686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73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«Вызов»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«Осмысление содержания»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«Рефлексия»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62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активизация имеющихся знаний;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 пробуждение интереса к получению новой информации;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 постановка учеником собственных целей обучения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 получение новой информации;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 корректировка учеником поставленных целей обучения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 размышление, рождение нового знания;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- постановка учеником новых целей обучения (на перспективу)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D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421438"/>
            <a:ext cx="3810000" cy="365125"/>
          </a:xfrm>
        </p:spPr>
        <p:txBody>
          <a:bodyPr/>
          <a:lstStyle/>
          <a:p>
            <a:pPr>
              <a:defRPr/>
            </a:pPr>
            <a:r>
              <a:rPr lang="ru-RU" dirty="0" err="1"/>
              <a:t>Суслина</a:t>
            </a:r>
            <a:r>
              <a:rPr lang="ru-RU" dirty="0"/>
              <a:t> С.А. учитель химии МОУ СОШ № 31 г.Владимира</a:t>
            </a:r>
          </a:p>
        </p:txBody>
      </p:sp>
    </p:spTree>
    <p:extLst>
      <p:ext uri="{BB962C8B-B14F-4D97-AF65-F5344CB8AC3E}">
        <p14:creationId xmlns:p14="http://schemas.microsoft.com/office/powerpoint/2010/main" val="389873911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>
                <a:solidFill>
                  <a:srgbClr val="FF3300"/>
                </a:solidFill>
              </a:rPr>
              <a:t>Разные технологические приемы в рамках технологии РКМ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340768"/>
            <a:ext cx="8229600" cy="5334000"/>
          </a:xfrm>
          <a:solidFill>
            <a:schemeClr val="bg1"/>
          </a:solidFill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ru-RU" sz="2400"/>
              <a:t>Мозговая атака (парная и групповая);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ru-RU" sz="2400"/>
              <a:t> Кластеры (выделение смысловых единиц текста);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ru-RU" sz="2400"/>
              <a:t> ИНСЕРТ (маркировка текста значками по мере его чтения) («</a:t>
            </a:r>
            <a:r>
              <a:rPr lang="ru-RU" sz="2400">
                <a:latin typeface="Agency FB" pitchFamily="34" charset="0"/>
              </a:rPr>
              <a:t>√» - уже знал, «+» новое, «--» думал иначе, «?» не понял вопрос);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ru-RU" sz="2400">
                <a:latin typeface="Agency FB" pitchFamily="34" charset="0"/>
              </a:rPr>
              <a:t> Дерево предсказаний по теме (ствол - тема, ветви - предположения, листья - обоснования, аргументы);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ru-RU" sz="2400"/>
              <a:t> Чтение с остановками (задать вопрос к блоку материала);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ru-RU" sz="2400"/>
              <a:t> Графическое отображение полученной информации (схема «Фишбоун», концептуальная таблица, денотатный граф);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ru-RU" sz="2400"/>
              <a:t>Двойной дневник; за и против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ru-RU" sz="2400"/>
              <a:t> Синквейн, даймонд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421438"/>
            <a:ext cx="4267200" cy="365125"/>
          </a:xfrm>
        </p:spPr>
        <p:txBody>
          <a:bodyPr/>
          <a:lstStyle/>
          <a:p>
            <a:pPr>
              <a:defRPr/>
            </a:pPr>
            <a:r>
              <a:rPr lang="ru-RU" dirty="0" err="1"/>
              <a:t>Суслина</a:t>
            </a:r>
            <a:r>
              <a:rPr lang="ru-RU" dirty="0"/>
              <a:t> С.А. учитель химии МОУ СОШ № 31 г.Владимира</a:t>
            </a:r>
          </a:p>
        </p:txBody>
      </p:sp>
    </p:spTree>
    <p:extLst>
      <p:ext uri="{BB962C8B-B14F-4D97-AF65-F5344CB8AC3E}">
        <p14:creationId xmlns:p14="http://schemas.microsoft.com/office/powerpoint/2010/main" val="4009564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900113" y="692150"/>
            <a:ext cx="7848600" cy="2232025"/>
          </a:xfrm>
        </p:spPr>
        <p:txBody>
          <a:bodyPr/>
          <a:lstStyle/>
          <a:p>
            <a:pPr eaLnBrk="1" hangingPunct="1"/>
            <a:r>
              <a:rPr lang="ru-RU" sz="2400" dirty="0">
                <a:solidFill>
                  <a:schemeClr val="tx1"/>
                </a:solidFill>
              </a:rPr>
              <a:t>Из опыта работы воспитателей  </a:t>
            </a:r>
            <a:r>
              <a:rPr lang="ru-RU" sz="2400" dirty="0">
                <a:solidFill>
                  <a:schemeClr val="tx1"/>
                </a:solidFill>
                <a:latin typeface="Arial" charset="0"/>
              </a:rPr>
              <a:t>МБОУ ООШ </a:t>
            </a:r>
            <a:r>
              <a:rPr lang="ru-RU" sz="2400" dirty="0" err="1">
                <a:solidFill>
                  <a:schemeClr val="tx1"/>
                </a:solidFill>
                <a:latin typeface="Arial" charset="0"/>
              </a:rPr>
              <a:t>с.Руновка</a:t>
            </a:r>
            <a:r>
              <a:rPr lang="ru-RU" sz="2400" dirty="0">
                <a:solidFill>
                  <a:schemeClr val="tx1"/>
                </a:solidFill>
                <a:latin typeface="Arial" charset="0"/>
              </a:rPr>
              <a:t> </a:t>
            </a:r>
            <a:br>
              <a:rPr lang="ru-RU" sz="2400" dirty="0">
                <a:solidFill>
                  <a:schemeClr val="tx1"/>
                </a:solidFill>
                <a:latin typeface="Arial" charset="0"/>
              </a:rPr>
            </a:br>
            <a:r>
              <a:rPr lang="ru-RU" sz="2400" dirty="0">
                <a:solidFill>
                  <a:schemeClr val="tx1"/>
                </a:solidFill>
                <a:latin typeface="Arial" charset="0"/>
              </a:rPr>
              <a:t>ИЛЬЧУК Е.Г.   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/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6013" y="3284538"/>
            <a:ext cx="6761162" cy="2665412"/>
          </a:xfrm>
        </p:spPr>
        <p:txBody>
          <a:bodyPr>
            <a:normAutofit/>
          </a:bodyPr>
          <a:lstStyle/>
          <a:p>
            <a:pPr eaLnBrk="1" hangingPunct="1"/>
            <a:endParaRPr lang="ru-RU" sz="2400" dirty="0">
              <a:solidFill>
                <a:schemeClr val="tx1"/>
              </a:solidFill>
            </a:endParaRPr>
          </a:p>
          <a:p>
            <a:pPr eaLnBrk="1" hangingPunct="1"/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3315" name="Picture 5" descr="C:\Users\Katya\AppData\Local\Microsoft\Windows\Temporary Internet Files\Content.IE5\PMFHY96B\343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4149725"/>
            <a:ext cx="2238375" cy="220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83512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325" y="1100138"/>
            <a:ext cx="7637463" cy="3768725"/>
          </a:xfrm>
        </p:spPr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sz="3200" dirty="0">
                <a:latin typeface="Calibri" panose="020F0502020204030204" pitchFamily="34" charset="0"/>
              </a:rPr>
              <a:t>    Информация систематизируется в виде кластеров (гроздьев). В центре – ключевое понятие. Последующие ассоциации логически связаны с ключевым понятием. Можно составлять кластеры по любой из тем: «Транспорт», «Времена года», «Овощи», «Фрукты», «Животные», «Птицы и другое</a:t>
            </a:r>
          </a:p>
        </p:txBody>
      </p:sp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827088" y="338138"/>
            <a:ext cx="7859712" cy="642937"/>
          </a:xfrm>
        </p:spPr>
        <p:txBody>
          <a:bodyPr/>
          <a:lstStyle/>
          <a:p>
            <a:pPr eaLnBrk="1" hangingPunct="1"/>
            <a:r>
              <a:rPr lang="ru-RU" sz="3200">
                <a:latin typeface="Calibri" pitchFamily="34" charset="0"/>
              </a:rPr>
              <a:t>Приём «Кластер»</a:t>
            </a:r>
          </a:p>
        </p:txBody>
      </p:sp>
      <p:pic>
        <p:nvPicPr>
          <p:cNvPr id="20483" name="Picture 7" descr="C:\Users\Katya\AppData\Local\Microsoft\Windows\Temporary Internet Files\Content.IE5\8MRKNPXW\k6rvits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4724400"/>
            <a:ext cx="1779587" cy="140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8" descr="C:\Users\Katya\AppData\Local\Microsoft\Windows\Temporary Internet Files\Content.IE5\I40VIRSO\YAbloki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4025" y="4814888"/>
            <a:ext cx="1787525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9238" y="4724400"/>
            <a:ext cx="2157412" cy="143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55875" y="4724400"/>
            <a:ext cx="2017713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312988" y="1803400"/>
            <a:ext cx="1381125" cy="64135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Воздушный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51688" y="708025"/>
            <a:ext cx="1473200" cy="31591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50" dirty="0">
                <a:solidFill>
                  <a:schemeClr val="tx1"/>
                </a:solidFill>
              </a:rPr>
              <a:t>Водный</a:t>
            </a:r>
          </a:p>
        </p:txBody>
      </p:sp>
      <p:sp>
        <p:nvSpPr>
          <p:cNvPr id="11" name="Овал 10"/>
          <p:cNvSpPr/>
          <p:nvPr/>
        </p:nvSpPr>
        <p:spPr>
          <a:xfrm>
            <a:off x="3549650" y="2743200"/>
            <a:ext cx="2062163" cy="10763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Транспорт</a:t>
            </a:r>
          </a:p>
        </p:txBody>
      </p:sp>
      <p:sp>
        <p:nvSpPr>
          <p:cNvPr id="14" name="Овал 13"/>
          <p:cNvSpPr/>
          <p:nvPr/>
        </p:nvSpPr>
        <p:spPr>
          <a:xfrm>
            <a:off x="596900" y="3495675"/>
            <a:ext cx="1381125" cy="704850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50" dirty="0">
                <a:solidFill>
                  <a:schemeClr val="tx1"/>
                </a:solidFill>
              </a:rPr>
              <a:t>Грузовой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895725" y="5416550"/>
            <a:ext cx="1371600" cy="39846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50" dirty="0">
                <a:solidFill>
                  <a:schemeClr val="tx1"/>
                </a:solidFill>
              </a:rPr>
              <a:t>Подземный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830638" y="4418013"/>
            <a:ext cx="1501775" cy="3984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50" dirty="0">
                <a:solidFill>
                  <a:schemeClr val="tx1"/>
                </a:solidFill>
              </a:rPr>
              <a:t>Наземный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151688" y="1603375"/>
            <a:ext cx="1473200" cy="28892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50" dirty="0">
                <a:solidFill>
                  <a:schemeClr val="tx1"/>
                </a:solidFill>
              </a:rPr>
              <a:t>Подводный</a:t>
            </a:r>
          </a:p>
        </p:txBody>
      </p:sp>
      <p:cxnSp>
        <p:nvCxnSpPr>
          <p:cNvPr id="22" name="Прямая соединительная линия 21"/>
          <p:cNvCxnSpPr>
            <a:endCxn id="7" idx="0"/>
          </p:cNvCxnSpPr>
          <p:nvPr/>
        </p:nvCxnSpPr>
        <p:spPr>
          <a:xfrm>
            <a:off x="812800" y="1181100"/>
            <a:ext cx="2190750" cy="62230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69" idx="4"/>
            <a:endCxn id="7" idx="0"/>
          </p:cNvCxnSpPr>
          <p:nvPr/>
        </p:nvCxnSpPr>
        <p:spPr>
          <a:xfrm flipH="1">
            <a:off x="3003550" y="1325563"/>
            <a:ext cx="1978025" cy="47783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70" idx="4"/>
            <a:endCxn id="7" idx="0"/>
          </p:cNvCxnSpPr>
          <p:nvPr/>
        </p:nvCxnSpPr>
        <p:spPr>
          <a:xfrm>
            <a:off x="2990850" y="1466850"/>
            <a:ext cx="12700" cy="33655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68" idx="0"/>
            <a:endCxn id="7" idx="1"/>
          </p:cNvCxnSpPr>
          <p:nvPr/>
        </p:nvCxnSpPr>
        <p:spPr>
          <a:xfrm flipV="1">
            <a:off x="1100138" y="2124075"/>
            <a:ext cx="1212850" cy="31591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10" idx="2"/>
            <a:endCxn id="20" idx="0"/>
          </p:cNvCxnSpPr>
          <p:nvPr/>
        </p:nvCxnSpPr>
        <p:spPr>
          <a:xfrm flipH="1">
            <a:off x="7888288" y="1023938"/>
            <a:ext cx="0" cy="57943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4" idx="6"/>
            <a:endCxn id="16" idx="1"/>
          </p:cNvCxnSpPr>
          <p:nvPr/>
        </p:nvCxnSpPr>
        <p:spPr>
          <a:xfrm>
            <a:off x="1978025" y="3848100"/>
            <a:ext cx="1852613" cy="76835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57" idx="6"/>
            <a:endCxn id="16" idx="1"/>
          </p:cNvCxnSpPr>
          <p:nvPr/>
        </p:nvCxnSpPr>
        <p:spPr>
          <a:xfrm flipV="1">
            <a:off x="2312988" y="4616450"/>
            <a:ext cx="1517650" cy="64770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58" idx="6"/>
            <a:endCxn id="16" idx="1"/>
          </p:cNvCxnSpPr>
          <p:nvPr/>
        </p:nvCxnSpPr>
        <p:spPr>
          <a:xfrm flipV="1">
            <a:off x="2579688" y="4616450"/>
            <a:ext cx="1250950" cy="142557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63" idx="2"/>
            <a:endCxn id="16" idx="3"/>
          </p:cNvCxnSpPr>
          <p:nvPr/>
        </p:nvCxnSpPr>
        <p:spPr>
          <a:xfrm flipH="1">
            <a:off x="5332413" y="3871913"/>
            <a:ext cx="1111250" cy="74453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61" idx="2"/>
            <a:endCxn id="16" idx="3"/>
          </p:cNvCxnSpPr>
          <p:nvPr/>
        </p:nvCxnSpPr>
        <p:spPr>
          <a:xfrm flipH="1" flipV="1">
            <a:off x="5332413" y="4616450"/>
            <a:ext cx="1400175" cy="68580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62" idx="2"/>
            <a:endCxn id="16" idx="3"/>
          </p:cNvCxnSpPr>
          <p:nvPr/>
        </p:nvCxnSpPr>
        <p:spPr>
          <a:xfrm flipH="1" flipV="1">
            <a:off x="5332413" y="4616450"/>
            <a:ext cx="1266825" cy="192563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stCxn id="16" idx="2"/>
            <a:endCxn id="15" idx="0"/>
          </p:cNvCxnSpPr>
          <p:nvPr/>
        </p:nvCxnSpPr>
        <p:spPr>
          <a:xfrm>
            <a:off x="4581525" y="4816475"/>
            <a:ext cx="0" cy="6000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stCxn id="11" idx="4"/>
            <a:endCxn id="16" idx="0"/>
          </p:cNvCxnSpPr>
          <p:nvPr/>
        </p:nvCxnSpPr>
        <p:spPr>
          <a:xfrm>
            <a:off x="4581525" y="3819525"/>
            <a:ext cx="0" cy="5984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7" idx="2"/>
            <a:endCxn id="11" idx="1"/>
          </p:cNvCxnSpPr>
          <p:nvPr/>
        </p:nvCxnSpPr>
        <p:spPr>
          <a:xfrm>
            <a:off x="3003550" y="2444750"/>
            <a:ext cx="847725" cy="457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stCxn id="10" idx="1"/>
            <a:endCxn id="11" idx="7"/>
          </p:cNvCxnSpPr>
          <p:nvPr/>
        </p:nvCxnSpPr>
        <p:spPr>
          <a:xfrm flipH="1">
            <a:off x="5310188" y="866775"/>
            <a:ext cx="1841500" cy="20351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593725" y="4911725"/>
            <a:ext cx="1719263" cy="704850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50" dirty="0">
                <a:solidFill>
                  <a:schemeClr val="tx1"/>
                </a:solidFill>
              </a:rPr>
              <a:t>Строительный</a:t>
            </a:r>
          </a:p>
        </p:txBody>
      </p:sp>
      <p:sp>
        <p:nvSpPr>
          <p:cNvPr id="58" name="Овал 57"/>
          <p:cNvSpPr/>
          <p:nvPr/>
        </p:nvSpPr>
        <p:spPr>
          <a:xfrm>
            <a:off x="596900" y="5689600"/>
            <a:ext cx="1982788" cy="704850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50" dirty="0">
                <a:solidFill>
                  <a:schemeClr val="tx1"/>
                </a:solidFill>
              </a:rPr>
              <a:t>Снегоуборочный</a:t>
            </a:r>
          </a:p>
        </p:txBody>
      </p:sp>
      <p:sp>
        <p:nvSpPr>
          <p:cNvPr id="61" name="Овал 60"/>
          <p:cNvSpPr/>
          <p:nvPr/>
        </p:nvSpPr>
        <p:spPr>
          <a:xfrm>
            <a:off x="6732588" y="4940300"/>
            <a:ext cx="1787525" cy="722313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50" dirty="0">
                <a:solidFill>
                  <a:schemeClr val="tx1"/>
                </a:solidFill>
              </a:rPr>
              <a:t>Пассажирский</a:t>
            </a:r>
          </a:p>
        </p:txBody>
      </p:sp>
      <p:sp>
        <p:nvSpPr>
          <p:cNvPr id="62" name="Овал 61"/>
          <p:cNvSpPr/>
          <p:nvPr/>
        </p:nvSpPr>
        <p:spPr>
          <a:xfrm>
            <a:off x="6599238" y="6329363"/>
            <a:ext cx="1604962" cy="427037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50" dirty="0">
                <a:solidFill>
                  <a:schemeClr val="tx1"/>
                </a:solidFill>
              </a:rPr>
              <a:t>Служебный</a:t>
            </a:r>
          </a:p>
        </p:txBody>
      </p:sp>
      <p:sp>
        <p:nvSpPr>
          <p:cNvPr id="63" name="Овал 62"/>
          <p:cNvSpPr/>
          <p:nvPr/>
        </p:nvSpPr>
        <p:spPr>
          <a:xfrm>
            <a:off x="6443663" y="3497263"/>
            <a:ext cx="2089150" cy="749300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50" dirty="0">
                <a:solidFill>
                  <a:schemeClr val="tx1"/>
                </a:solidFill>
              </a:rPr>
              <a:t>Хлебоуборочный</a:t>
            </a:r>
          </a:p>
        </p:txBody>
      </p:sp>
      <p:sp>
        <p:nvSpPr>
          <p:cNvPr id="68" name="Овал 67"/>
          <p:cNvSpPr/>
          <p:nvPr/>
        </p:nvSpPr>
        <p:spPr>
          <a:xfrm>
            <a:off x="409575" y="2439988"/>
            <a:ext cx="1381125" cy="704850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50" dirty="0">
                <a:solidFill>
                  <a:schemeClr val="tx1"/>
                </a:solidFill>
              </a:rPr>
              <a:t>Грузовой</a:t>
            </a:r>
            <a:endParaRPr lang="ru-RU" sz="1350" dirty="0"/>
          </a:p>
        </p:txBody>
      </p:sp>
      <p:sp>
        <p:nvSpPr>
          <p:cNvPr id="69" name="Овал 68"/>
          <p:cNvSpPr/>
          <p:nvPr/>
        </p:nvSpPr>
        <p:spPr>
          <a:xfrm>
            <a:off x="4164013" y="622300"/>
            <a:ext cx="1635125" cy="703263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Космический</a:t>
            </a:r>
            <a:endParaRPr lang="ru-RU" sz="1350" dirty="0"/>
          </a:p>
        </p:txBody>
      </p:sp>
      <p:sp>
        <p:nvSpPr>
          <p:cNvPr id="70" name="Овал 69"/>
          <p:cNvSpPr/>
          <p:nvPr/>
        </p:nvSpPr>
        <p:spPr>
          <a:xfrm>
            <a:off x="2128838" y="763588"/>
            <a:ext cx="1724025" cy="703262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Пассажирский</a:t>
            </a:r>
          </a:p>
        </p:txBody>
      </p:sp>
      <p:sp>
        <p:nvSpPr>
          <p:cNvPr id="71" name="Овал 70"/>
          <p:cNvSpPr/>
          <p:nvPr/>
        </p:nvSpPr>
        <p:spPr>
          <a:xfrm>
            <a:off x="388938" y="538163"/>
            <a:ext cx="1381125" cy="704850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Военный</a:t>
            </a:r>
          </a:p>
        </p:txBody>
      </p:sp>
      <p:sp>
        <p:nvSpPr>
          <p:cNvPr id="21536" name="TextBox 123"/>
          <p:cNvSpPr txBox="1">
            <a:spLocks noChangeArrowheads="1"/>
          </p:cNvSpPr>
          <p:nvPr/>
        </p:nvSpPr>
        <p:spPr bwMode="auto">
          <a:xfrm>
            <a:off x="2498725" y="7938"/>
            <a:ext cx="1100138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>
                <a:latin typeface="Candara" pitchFamily="34" charset="0"/>
              </a:rPr>
              <a:t>Вертолет,</a:t>
            </a:r>
          </a:p>
          <a:p>
            <a:r>
              <a:rPr lang="ru-RU" sz="1100">
                <a:latin typeface="Candara" pitchFamily="34" charset="0"/>
              </a:rPr>
              <a:t>Самолет,</a:t>
            </a:r>
          </a:p>
          <a:p>
            <a:r>
              <a:rPr lang="ru-RU" sz="1100">
                <a:latin typeface="Candara" pitchFamily="34" charset="0"/>
              </a:rPr>
              <a:t>Фуникулер,</a:t>
            </a:r>
          </a:p>
          <a:p>
            <a:r>
              <a:rPr lang="ru-RU" sz="1100">
                <a:latin typeface="Candara" pitchFamily="34" charset="0"/>
              </a:rPr>
              <a:t>Дирижабль.</a:t>
            </a:r>
          </a:p>
        </p:txBody>
      </p:sp>
      <p:sp>
        <p:nvSpPr>
          <p:cNvPr id="21537" name="TextBox 139"/>
          <p:cNvSpPr txBox="1">
            <a:spLocks noChangeArrowheads="1"/>
          </p:cNvSpPr>
          <p:nvPr/>
        </p:nvSpPr>
        <p:spPr bwMode="auto">
          <a:xfrm>
            <a:off x="679450" y="76200"/>
            <a:ext cx="841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latin typeface="Candara" pitchFamily="34" charset="0"/>
              </a:rPr>
              <a:t>Вертолет,</a:t>
            </a:r>
          </a:p>
          <a:p>
            <a:r>
              <a:rPr lang="ru-RU" sz="1100">
                <a:latin typeface="Candara" pitchFamily="34" charset="0"/>
              </a:rPr>
              <a:t>Самолет</a:t>
            </a:r>
          </a:p>
        </p:txBody>
      </p:sp>
      <p:sp>
        <p:nvSpPr>
          <p:cNvPr id="21538" name="TextBox 141"/>
          <p:cNvSpPr txBox="1">
            <a:spLocks noChangeArrowheads="1"/>
          </p:cNvSpPr>
          <p:nvPr/>
        </p:nvSpPr>
        <p:spPr bwMode="auto">
          <a:xfrm>
            <a:off x="679450" y="2049463"/>
            <a:ext cx="98742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>
                <a:latin typeface="Candara" pitchFamily="34" charset="0"/>
              </a:rPr>
              <a:t>Вертолет,</a:t>
            </a:r>
          </a:p>
          <a:p>
            <a:r>
              <a:rPr lang="ru-RU" sz="1100">
                <a:latin typeface="Candara" pitchFamily="34" charset="0"/>
              </a:rPr>
              <a:t>Самолет</a:t>
            </a:r>
          </a:p>
        </p:txBody>
      </p:sp>
      <p:sp>
        <p:nvSpPr>
          <p:cNvPr id="21539" name="TextBox 143"/>
          <p:cNvSpPr txBox="1">
            <a:spLocks noChangeArrowheads="1"/>
          </p:cNvSpPr>
          <p:nvPr/>
        </p:nvSpPr>
        <p:spPr bwMode="auto">
          <a:xfrm>
            <a:off x="4651375" y="57150"/>
            <a:ext cx="7747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>
                <a:latin typeface="Candara" pitchFamily="34" charset="0"/>
              </a:rPr>
              <a:t>Ракета,</a:t>
            </a:r>
          </a:p>
          <a:p>
            <a:r>
              <a:rPr lang="ru-RU" sz="1100">
                <a:latin typeface="Candara" pitchFamily="34" charset="0"/>
              </a:rPr>
              <a:t>Луноход,</a:t>
            </a:r>
          </a:p>
          <a:p>
            <a:r>
              <a:rPr lang="ru-RU" sz="1100">
                <a:latin typeface="Candara" pitchFamily="34" charset="0"/>
              </a:rPr>
              <a:t>Спутник,</a:t>
            </a:r>
          </a:p>
        </p:txBody>
      </p:sp>
      <p:sp>
        <p:nvSpPr>
          <p:cNvPr id="21540" name="TextBox 4"/>
          <p:cNvSpPr txBox="1">
            <a:spLocks noChangeArrowheads="1"/>
          </p:cNvSpPr>
          <p:nvPr/>
        </p:nvSpPr>
        <p:spPr bwMode="auto">
          <a:xfrm>
            <a:off x="7183438" y="92075"/>
            <a:ext cx="138112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>
                <a:latin typeface="Candara" pitchFamily="34" charset="0"/>
              </a:rPr>
              <a:t>Корабль, пароход,</a:t>
            </a:r>
          </a:p>
          <a:p>
            <a:r>
              <a:rPr lang="ru-RU" sz="1100">
                <a:latin typeface="Candara" pitchFamily="34" charset="0"/>
              </a:rPr>
              <a:t>парусник, лодка,</a:t>
            </a:r>
          </a:p>
          <a:p>
            <a:r>
              <a:rPr lang="ru-RU" sz="1100">
                <a:latin typeface="Candara" pitchFamily="34" charset="0"/>
              </a:rPr>
              <a:t>ледокол, яхта,</a:t>
            </a:r>
          </a:p>
        </p:txBody>
      </p:sp>
      <p:sp>
        <p:nvSpPr>
          <p:cNvPr id="21541" name="TextBox 22"/>
          <p:cNvSpPr txBox="1">
            <a:spLocks noChangeArrowheads="1"/>
          </p:cNvSpPr>
          <p:nvPr/>
        </p:nvSpPr>
        <p:spPr bwMode="auto">
          <a:xfrm>
            <a:off x="7251700" y="1930400"/>
            <a:ext cx="12446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100">
                <a:latin typeface="Candara" pitchFamily="34" charset="0"/>
              </a:rPr>
              <a:t>Подводная лодка</a:t>
            </a:r>
          </a:p>
        </p:txBody>
      </p:sp>
      <p:sp>
        <p:nvSpPr>
          <p:cNvPr id="21542" name="TextBox 24"/>
          <p:cNvSpPr txBox="1">
            <a:spLocks noChangeArrowheads="1"/>
          </p:cNvSpPr>
          <p:nvPr/>
        </p:nvSpPr>
        <p:spPr bwMode="auto">
          <a:xfrm>
            <a:off x="593725" y="3257550"/>
            <a:ext cx="1663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100">
                <a:latin typeface="Candara" pitchFamily="34" charset="0"/>
              </a:rPr>
              <a:t>Грузовик, камаз, прицеп</a:t>
            </a:r>
          </a:p>
        </p:txBody>
      </p:sp>
      <p:sp>
        <p:nvSpPr>
          <p:cNvPr id="21543" name="TextBox 26"/>
          <p:cNvSpPr txBox="1">
            <a:spLocks noChangeArrowheads="1"/>
          </p:cNvSpPr>
          <p:nvPr/>
        </p:nvSpPr>
        <p:spPr bwMode="auto">
          <a:xfrm>
            <a:off x="541338" y="4265613"/>
            <a:ext cx="217328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>
                <a:latin typeface="Candara" pitchFamily="34" charset="0"/>
              </a:rPr>
              <a:t>Каток, экскаватор, бульдозер, панелевоз, автокран, башенный подъемный кран</a:t>
            </a:r>
          </a:p>
        </p:txBody>
      </p:sp>
      <p:sp>
        <p:nvSpPr>
          <p:cNvPr id="21544" name="TextBox 35"/>
          <p:cNvSpPr txBox="1">
            <a:spLocks noChangeArrowheads="1"/>
          </p:cNvSpPr>
          <p:nvPr/>
        </p:nvSpPr>
        <p:spPr bwMode="auto">
          <a:xfrm>
            <a:off x="6538913" y="3235325"/>
            <a:ext cx="1779587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100">
                <a:latin typeface="Candara" pitchFamily="34" charset="0"/>
              </a:rPr>
              <a:t>Трактор, комбайн, сеялка</a:t>
            </a:r>
          </a:p>
        </p:txBody>
      </p:sp>
      <p:sp>
        <p:nvSpPr>
          <p:cNvPr id="21545" name="TextBox 39"/>
          <p:cNvSpPr txBox="1">
            <a:spLocks noChangeArrowheads="1"/>
          </p:cNvSpPr>
          <p:nvPr/>
        </p:nvSpPr>
        <p:spPr bwMode="auto">
          <a:xfrm>
            <a:off x="6815138" y="4378325"/>
            <a:ext cx="226218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>
                <a:latin typeface="Candara" pitchFamily="34" charset="0"/>
              </a:rPr>
              <a:t>Велосипед, мотоцикл, автобус, троллейбус, трамвай, поезд, маршрутное такси</a:t>
            </a:r>
          </a:p>
        </p:txBody>
      </p:sp>
      <p:sp>
        <p:nvSpPr>
          <p:cNvPr id="21546" name="TextBox 47"/>
          <p:cNvSpPr txBox="1">
            <a:spLocks noChangeArrowheads="1"/>
          </p:cNvSpPr>
          <p:nvPr/>
        </p:nvSpPr>
        <p:spPr bwMode="auto">
          <a:xfrm>
            <a:off x="6611938" y="5734050"/>
            <a:ext cx="20272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>
                <a:latin typeface="Candara" pitchFamily="34" charset="0"/>
              </a:rPr>
              <a:t>Пожарная машина, скорая помощь, машина газовой службы, полиция</a:t>
            </a:r>
          </a:p>
        </p:txBody>
      </p:sp>
      <p:sp>
        <p:nvSpPr>
          <p:cNvPr id="21547" name="TextBox 83"/>
          <p:cNvSpPr txBox="1">
            <a:spLocks noChangeArrowheads="1"/>
          </p:cNvSpPr>
          <p:nvPr/>
        </p:nvSpPr>
        <p:spPr bwMode="auto">
          <a:xfrm>
            <a:off x="3492500" y="5924550"/>
            <a:ext cx="2322513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100">
                <a:latin typeface="Candara" pitchFamily="34" charset="0"/>
              </a:rPr>
              <a:t>Эскалатор, подземная  электричка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601</TotalTime>
  <Words>996</Words>
  <Application>Microsoft Office PowerPoint</Application>
  <PresentationFormat>Экран (4:3)</PresentationFormat>
  <Paragraphs>140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Волна</vt:lpstr>
      <vt:lpstr>Технология развития критического мышления</vt:lpstr>
      <vt:lpstr>Презентация PowerPoint</vt:lpstr>
      <vt:lpstr>Презентация PowerPoint</vt:lpstr>
      <vt:lpstr>Основа технологии – трехфазовая структура урока: вызов, осмысление, рефлексия:</vt:lpstr>
      <vt:lpstr>Структура технологии урока</vt:lpstr>
      <vt:lpstr>Разные технологические приемы в рамках технологии РКМ</vt:lpstr>
      <vt:lpstr>Из опыта работы воспитателей  МБОУ ООШ с.Руновка  ИЛЬЧУК Е.Г.    </vt:lpstr>
      <vt:lpstr>Приём «Кластер»</vt:lpstr>
      <vt:lpstr>Презентация PowerPoint</vt:lpstr>
      <vt:lpstr>Презентация PowerPoint</vt:lpstr>
      <vt:lpstr>Приём «Чтение (просмотр, прослушивание) с остановками»</vt:lpstr>
      <vt:lpstr>Презентация PowerPoint</vt:lpstr>
      <vt:lpstr>Приём «Кубик»</vt:lpstr>
      <vt:lpstr>Презентация PowerPoint</vt:lpstr>
      <vt:lpstr>Приём «Перемешанные события»</vt:lpstr>
      <vt:lpstr>Приём «Заучивание по рисункам (схемам)»</vt:lpstr>
      <vt:lpstr>Схема для заучивания стихотворения И. Токмаковой «Мне грустно»</vt:lpstr>
      <vt:lpstr>Презентация PowerPoint</vt:lpstr>
      <vt:lpstr>Прием « Шесть шляп мышления»</vt:lpstr>
      <vt:lpstr>Синквейн по рассказу Н.Н. Носова «Заплатка»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Katya</dc:creator>
  <cp:lastModifiedBy>User</cp:lastModifiedBy>
  <cp:revision>53</cp:revision>
  <dcterms:created xsi:type="dcterms:W3CDTF">2015-07-31T12:45:15Z</dcterms:created>
  <dcterms:modified xsi:type="dcterms:W3CDTF">2023-01-13T02:57:50Z</dcterms:modified>
</cp:coreProperties>
</file>